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697" r:id="rId3"/>
    <p:sldId id="721" r:id="rId4"/>
    <p:sldId id="696" r:id="rId5"/>
    <p:sldId id="712" r:id="rId6"/>
    <p:sldId id="713" r:id="rId7"/>
    <p:sldId id="714" r:id="rId8"/>
    <p:sldId id="715" r:id="rId9"/>
    <p:sldId id="269" r:id="rId10"/>
    <p:sldId id="716" r:id="rId11"/>
    <p:sldId id="273" r:id="rId12"/>
    <p:sldId id="274" r:id="rId13"/>
    <p:sldId id="276" r:id="rId14"/>
    <p:sldId id="718" r:id="rId15"/>
    <p:sldId id="717" r:id="rId16"/>
    <p:sldId id="719" r:id="rId17"/>
    <p:sldId id="720" r:id="rId18"/>
    <p:sldId id="699" r:id="rId19"/>
    <p:sldId id="692" r:id="rId20"/>
    <p:sldId id="688" r:id="rId21"/>
    <p:sldId id="705" r:id="rId22"/>
    <p:sldId id="706" r:id="rId23"/>
    <p:sldId id="707" r:id="rId24"/>
    <p:sldId id="690" r:id="rId25"/>
    <p:sldId id="708" r:id="rId26"/>
    <p:sldId id="693" r:id="rId27"/>
    <p:sldId id="709" r:id="rId28"/>
    <p:sldId id="710" r:id="rId29"/>
    <p:sldId id="691" r:id="rId30"/>
    <p:sldId id="694" r:id="rId31"/>
    <p:sldId id="711" r:id="rId32"/>
    <p:sldId id="702" r:id="rId33"/>
    <p:sldId id="722" r:id="rId34"/>
    <p:sldId id="667" r:id="rId35"/>
    <p:sldId id="725" r:id="rId36"/>
    <p:sldId id="674" r:id="rId37"/>
    <p:sldId id="675" r:id="rId38"/>
    <p:sldId id="676" r:id="rId39"/>
    <p:sldId id="608" r:id="rId40"/>
    <p:sldId id="626" r:id="rId41"/>
    <p:sldId id="627" r:id="rId42"/>
    <p:sldId id="677" r:id="rId43"/>
    <p:sldId id="628" r:id="rId44"/>
    <p:sldId id="629" r:id="rId45"/>
    <p:sldId id="630" r:id="rId46"/>
    <p:sldId id="679" r:id="rId47"/>
    <p:sldId id="680" r:id="rId48"/>
    <p:sldId id="726" r:id="rId49"/>
    <p:sldId id="727" r:id="rId50"/>
    <p:sldId id="681" r:id="rId51"/>
    <p:sldId id="682" r:id="rId52"/>
    <p:sldId id="308" r:id="rId53"/>
    <p:sldId id="689" r:id="rId54"/>
    <p:sldId id="728" r:id="rId55"/>
    <p:sldId id="723" r:id="rId56"/>
    <p:sldId id="686" r:id="rId57"/>
    <p:sldId id="733" r:id="rId58"/>
    <p:sldId id="724" r:id="rId59"/>
    <p:sldId id="685" r:id="rId60"/>
    <p:sldId id="257" r:id="rId61"/>
    <p:sldId id="258" r:id="rId62"/>
    <p:sldId id="729" r:id="rId63"/>
    <p:sldId id="730" r:id="rId64"/>
    <p:sldId id="731" r:id="rId65"/>
    <p:sldId id="732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1"/>
    <p:restoredTop sz="94692"/>
  </p:normalViewPr>
  <p:slideViewPr>
    <p:cSldViewPr snapToGrid="0" snapToObjects="1">
      <p:cViewPr varScale="1">
        <p:scale>
          <a:sx n="180" d="100"/>
          <a:sy n="180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9508F-0845-DE41-B47B-5B70D4607DCE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52043-CEC2-C247-8DFE-F7237CBE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3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3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8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5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64E0B-B4AF-AB40-890D-4C93C1735E2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6113-201B-A244-B552-7A77A702F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291090"/>
            <a:ext cx="7886699" cy="932688"/>
          </a:xfrm>
        </p:spPr>
        <p:txBody>
          <a:bodyPr>
            <a:normAutofit/>
          </a:bodyPr>
          <a:lstStyle/>
          <a:p>
            <a:pPr algn="l"/>
            <a:r>
              <a:rPr lang="en-US" sz="4700"/>
              <a:t>Course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EB85D-366D-8D4C-90A7-72FB0BAE3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1335726"/>
            <a:ext cx="7886699" cy="420624"/>
          </a:xfrm>
        </p:spPr>
        <p:txBody>
          <a:bodyPr>
            <a:normAutofit/>
          </a:bodyPr>
          <a:lstStyle/>
          <a:p>
            <a:pPr algn="l"/>
            <a:r>
              <a:rPr lang="en-US"/>
              <a:t>February 14, 2023</a:t>
            </a:r>
          </a:p>
        </p:txBody>
      </p:sp>
      <p:pic>
        <p:nvPicPr>
          <p:cNvPr id="27" name="Graphic 26" descr="History">
            <a:extLst>
              <a:ext uri="{FF2B5EF4-FFF2-40B4-BE49-F238E27FC236}">
                <a16:creationId xmlns:a16="http://schemas.microsoft.com/office/drawing/2014/main" id="{012BE270-D45C-7CB8-8161-0DC78352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1626" y="1863801"/>
            <a:ext cx="44407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h vs bash : A summary. If you are reading this then there is a… | by Varun  Kumar | Medium">
            <a:extLst>
              <a:ext uri="{FF2B5EF4-FFF2-40B4-BE49-F238E27FC236}">
                <a16:creationId xmlns:a16="http://schemas.microsoft.com/office/drawing/2014/main" id="{C195829C-3C9C-C349-8029-CFC1D59C1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2"/>
          <a:stretch/>
        </p:blipFill>
        <p:spPr bwMode="auto">
          <a:xfrm>
            <a:off x="203200" y="901700"/>
            <a:ext cx="4989002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6BB4C-A362-DB4D-ACC6-4FF6E406AC40}"/>
              </a:ext>
            </a:extLst>
          </p:cNvPr>
          <p:cNvSpPr txBox="1"/>
          <p:nvPr/>
        </p:nvSpPr>
        <p:spPr>
          <a:xfrm>
            <a:off x="4937760" y="397565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03C56-FAAA-974A-A4D3-56E0686FE50D}"/>
              </a:ext>
            </a:extLst>
          </p:cNvPr>
          <p:cNvSpPr txBox="1"/>
          <p:nvPr/>
        </p:nvSpPr>
        <p:spPr>
          <a:xfrm>
            <a:off x="4990214" y="4678325"/>
            <a:ext cx="4004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Windows, MacOS, Linux is an operating system</a:t>
            </a:r>
          </a:p>
          <a:p>
            <a:endParaRPr lang="en-US" dirty="0"/>
          </a:p>
          <a:p>
            <a:r>
              <a:rPr lang="en-US" b="1" dirty="0"/>
              <a:t>VACC</a:t>
            </a:r>
            <a:r>
              <a:rPr lang="en-US" dirty="0"/>
              <a:t> is built on a LINUX server built on a LINUX operating system </a:t>
            </a:r>
          </a:p>
        </p:txBody>
      </p:sp>
    </p:spTree>
    <p:extLst>
      <p:ext uri="{BB962C8B-B14F-4D97-AF65-F5344CB8AC3E}">
        <p14:creationId xmlns:p14="http://schemas.microsoft.com/office/powerpoint/2010/main" val="237946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554305"/>
            <a:ext cx="7449746" cy="625652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4000" spc="-23" dirty="0"/>
              <a:t>Running</a:t>
            </a:r>
            <a:r>
              <a:rPr sz="4000" spc="-53" dirty="0"/>
              <a:t> </a:t>
            </a:r>
            <a:r>
              <a:rPr sz="4000" spc="-34" dirty="0"/>
              <a:t>programs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2959" y="1786162"/>
            <a:ext cx="8038081" cy="2729113"/>
          </a:xfrm>
          <a:prstGeom prst="rect">
            <a:avLst/>
          </a:prstGeom>
        </p:spPr>
        <p:txBody>
          <a:bodyPr vert="horz" wrap="square" lIns="0" tIns="73819" rIns="0" bIns="0" rtlCol="0">
            <a:spAutoFit/>
          </a:bodyPr>
          <a:lstStyle/>
          <a:p>
            <a:pPr marL="180975" indent="-171926">
              <a:spcBef>
                <a:spcPts val="581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30" dirty="0">
                <a:latin typeface="Calibri"/>
                <a:cs typeface="Calibri"/>
              </a:rPr>
              <a:t>Type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 name of the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you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want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to</a:t>
            </a:r>
            <a:r>
              <a:rPr sz="3200" spc="-4" dirty="0">
                <a:latin typeface="Calibri"/>
                <a:cs typeface="Calibri"/>
              </a:rPr>
              <a:t> run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506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4" dirty="0">
                <a:latin typeface="Calibri"/>
                <a:cs typeface="Calibri"/>
              </a:rPr>
              <a:t>Add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on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any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options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needs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495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11" dirty="0">
                <a:latin typeface="Calibri"/>
                <a:cs typeface="Calibri"/>
              </a:rPr>
              <a:t>Press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return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-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will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run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499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4" dirty="0">
                <a:latin typeface="Calibri"/>
                <a:cs typeface="Calibri"/>
              </a:rPr>
              <a:t>When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ends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will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return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 </a:t>
            </a:r>
            <a:r>
              <a:rPr sz="3200" spc="-8" dirty="0">
                <a:latin typeface="Calibri"/>
                <a:cs typeface="Calibri"/>
              </a:rPr>
              <a:t>shell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21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72" y="613974"/>
            <a:ext cx="490876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b="1" spc="-23" dirty="0"/>
              <a:t>Running</a:t>
            </a:r>
            <a:r>
              <a:rPr sz="3300" b="1" spc="-53" dirty="0"/>
              <a:t> </a:t>
            </a:r>
            <a:r>
              <a:rPr sz="3300" b="1" spc="-34" dirty="0"/>
              <a:t>programs</a:t>
            </a:r>
            <a:endParaRPr sz="33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084993" y="2025968"/>
            <a:ext cx="31694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solidFill>
                  <a:srgbClr val="2D75B6"/>
                </a:solidFill>
                <a:latin typeface="Courier New"/>
                <a:cs typeface="Courier New"/>
              </a:rPr>
              <a:t>student@ip1-2-3-4:~$</a:t>
            </a:r>
            <a:r>
              <a:rPr spc="-23" dirty="0">
                <a:solidFill>
                  <a:srgbClr val="2D75B6"/>
                </a:solidFill>
                <a:latin typeface="Courier New"/>
                <a:cs typeface="Courier New"/>
              </a:rPr>
              <a:t> </a:t>
            </a:r>
            <a:r>
              <a:rPr b="1" spc="-4" dirty="0">
                <a:latin typeface="Courier New"/>
                <a:cs typeface="Courier New"/>
              </a:rPr>
              <a:t>ls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4993" y="2300287"/>
            <a:ext cx="74128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1241584" algn="l"/>
                <a:tab pos="1378744" algn="l"/>
                <a:tab pos="2473166" algn="l"/>
                <a:tab pos="2747963" algn="l"/>
                <a:tab pos="4253865" algn="l"/>
                <a:tab pos="6717030" algn="l"/>
              </a:tabLst>
            </a:pP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Deskto</a:t>
            </a:r>
            <a:r>
              <a:rPr dirty="0">
                <a:solidFill>
                  <a:srgbClr val="538235"/>
                </a:solidFill>
                <a:latin typeface="Courier New"/>
                <a:cs typeface="Courier New"/>
              </a:rPr>
              <a:t>p	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Docum</a:t>
            </a:r>
            <a:r>
              <a:rPr spc="-11" dirty="0">
                <a:solidFill>
                  <a:srgbClr val="538235"/>
                </a:solidFill>
                <a:latin typeface="Courier New"/>
                <a:cs typeface="Courier New"/>
              </a:rPr>
              <a:t>en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t</a:t>
            </a:r>
            <a:r>
              <a:rPr dirty="0">
                <a:solidFill>
                  <a:srgbClr val="538235"/>
                </a:solidFill>
                <a:latin typeface="Courier New"/>
                <a:cs typeface="Courier New"/>
              </a:rPr>
              <a:t>s	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Do</a:t>
            </a:r>
            <a:r>
              <a:rPr spc="-11" dirty="0">
                <a:solidFill>
                  <a:srgbClr val="538235"/>
                </a:solidFill>
                <a:latin typeface="Courier New"/>
                <a:cs typeface="Courier New"/>
              </a:rPr>
              <a:t>wn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load</a:t>
            </a:r>
            <a:r>
              <a:rPr dirty="0">
                <a:solidFill>
                  <a:srgbClr val="538235"/>
                </a:solidFill>
                <a:latin typeface="Courier New"/>
                <a:cs typeface="Courier New"/>
              </a:rPr>
              <a:t>s	</a:t>
            </a:r>
            <a:r>
              <a:rPr spc="-11" dirty="0">
                <a:solidFill>
                  <a:srgbClr val="538235"/>
                </a:solidFill>
                <a:latin typeface="Courier New"/>
                <a:cs typeface="Courier New"/>
              </a:rPr>
              <a:t>e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xample</a:t>
            </a:r>
            <a:r>
              <a:rPr spc="-11" dirty="0">
                <a:solidFill>
                  <a:srgbClr val="538235"/>
                </a:solidFill>
                <a:latin typeface="Courier New"/>
                <a:cs typeface="Courier New"/>
              </a:rPr>
              <a:t>s.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deskto</a:t>
            </a:r>
            <a:r>
              <a:rPr dirty="0">
                <a:solidFill>
                  <a:srgbClr val="538235"/>
                </a:solidFill>
                <a:latin typeface="Courier New"/>
                <a:cs typeface="Courier New"/>
              </a:rPr>
              <a:t>p	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Music  Pictures		</a:t>
            </a:r>
            <a:r>
              <a:rPr spc="-8" dirty="0">
                <a:solidFill>
                  <a:srgbClr val="538235"/>
                </a:solidFill>
                <a:latin typeface="Courier New"/>
                <a:cs typeface="Courier New"/>
              </a:rPr>
              <a:t>Public	Templates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5560" y="2574379"/>
            <a:ext cx="83962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solidFill>
                  <a:srgbClr val="538235"/>
                </a:solidFill>
                <a:latin typeface="Courier New"/>
                <a:cs typeface="Courier New"/>
              </a:rPr>
              <a:t>V</a:t>
            </a:r>
            <a:r>
              <a:rPr spc="-11" dirty="0">
                <a:solidFill>
                  <a:srgbClr val="538235"/>
                </a:solidFill>
                <a:latin typeface="Courier New"/>
                <a:cs typeface="Courier New"/>
              </a:rPr>
              <a:t>id</a:t>
            </a:r>
            <a:r>
              <a:rPr spc="-4" dirty="0">
                <a:solidFill>
                  <a:srgbClr val="538235"/>
                </a:solidFill>
                <a:latin typeface="Courier New"/>
                <a:cs typeface="Courier New"/>
              </a:rPr>
              <a:t>eos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993" y="3123439"/>
            <a:ext cx="27579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solidFill>
                  <a:srgbClr val="2D75B6"/>
                </a:solidFill>
                <a:latin typeface="Courier New"/>
                <a:cs typeface="Courier New"/>
              </a:rPr>
              <a:t>student@ip1-2-3-4:~$</a:t>
            </a:r>
            <a:endParaRPr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0699" y="4432553"/>
            <a:ext cx="171450" cy="171450"/>
            <a:chOff x="1360932" y="4767071"/>
            <a:chExt cx="228600" cy="228600"/>
          </a:xfrm>
        </p:grpSpPr>
        <p:sp>
          <p:nvSpPr>
            <p:cNvPr id="8" name="object 8"/>
            <p:cNvSpPr/>
            <p:nvPr/>
          </p:nvSpPr>
          <p:spPr>
            <a:xfrm>
              <a:off x="1367028" y="47731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216408" y="216407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367028" y="47731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7"/>
                  </a:moveTo>
                  <a:lnTo>
                    <a:pt x="216408" y="216407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47298" y="4393786"/>
            <a:ext cx="4963954" cy="8690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Command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prompt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- </a:t>
            </a:r>
            <a:r>
              <a:rPr sz="1350" spc="-8" dirty="0">
                <a:latin typeface="Calibri"/>
                <a:cs typeface="Calibri"/>
              </a:rPr>
              <a:t>you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can't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enter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4" dirty="0">
                <a:latin typeface="Calibri"/>
                <a:cs typeface="Calibri"/>
              </a:rPr>
              <a:t> command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unless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you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can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see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this</a:t>
            </a:r>
            <a:endParaRPr sz="1350">
              <a:latin typeface="Calibri"/>
              <a:cs typeface="Calibri"/>
            </a:endParaRPr>
          </a:p>
          <a:p>
            <a:pPr marL="9525" marR="692944">
              <a:lnSpc>
                <a:spcPts val="2738"/>
              </a:lnSpc>
            </a:pPr>
            <a:r>
              <a:rPr sz="1350" spc="-4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command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we're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going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to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run (</a:t>
            </a:r>
            <a:r>
              <a:rPr sz="1350" dirty="0">
                <a:latin typeface="Courier New"/>
                <a:cs typeface="Courier New"/>
              </a:rPr>
              <a:t>ls</a:t>
            </a:r>
            <a:r>
              <a:rPr sz="1350" spc="-495" dirty="0">
                <a:latin typeface="Courier New"/>
                <a:cs typeface="Courier New"/>
              </a:rPr>
              <a:t> </a:t>
            </a:r>
            <a:r>
              <a:rPr sz="1350" spc="-4" dirty="0">
                <a:latin typeface="Calibri"/>
                <a:cs typeface="Calibri"/>
              </a:rPr>
              <a:t>in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this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case,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to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list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files) </a:t>
            </a:r>
            <a:r>
              <a:rPr sz="1350" spc="-293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The output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of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4" dirty="0">
                <a:latin typeface="Calibri"/>
                <a:cs typeface="Calibri"/>
              </a:rPr>
              <a:t> command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- </a:t>
            </a:r>
            <a:r>
              <a:rPr sz="1350" spc="-8" dirty="0">
                <a:latin typeface="Calibri"/>
                <a:cs typeface="Calibri"/>
              </a:rPr>
              <a:t>just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text</a:t>
            </a:r>
            <a:r>
              <a:rPr sz="1350" spc="-4" dirty="0">
                <a:latin typeface="Calibri"/>
                <a:cs typeface="Calibri"/>
              </a:rPr>
              <a:t> in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this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case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0699" y="4766309"/>
            <a:ext cx="171450" cy="171450"/>
            <a:chOff x="1360932" y="5212079"/>
            <a:chExt cx="228600" cy="228600"/>
          </a:xfrm>
        </p:grpSpPr>
        <p:sp>
          <p:nvSpPr>
            <p:cNvPr id="12" name="object 12"/>
            <p:cNvSpPr/>
            <p:nvPr/>
          </p:nvSpPr>
          <p:spPr>
            <a:xfrm>
              <a:off x="1367028" y="52181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7028" y="52181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20699" y="5106924"/>
            <a:ext cx="171450" cy="171450"/>
            <a:chOff x="1360932" y="5666232"/>
            <a:chExt cx="228600" cy="228600"/>
          </a:xfrm>
        </p:grpSpPr>
        <p:sp>
          <p:nvSpPr>
            <p:cNvPr id="15" name="object 15"/>
            <p:cNvSpPr/>
            <p:nvPr/>
          </p:nvSpPr>
          <p:spPr>
            <a:xfrm>
              <a:off x="1367028" y="56723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7028" y="56723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12192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85390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1317003"/>
            <a:ext cx="6818882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15" dirty="0"/>
              <a:t>The</a:t>
            </a:r>
            <a:r>
              <a:rPr sz="3300" spc="-11" dirty="0"/>
              <a:t> </a:t>
            </a:r>
            <a:r>
              <a:rPr sz="3300" spc="-23" dirty="0"/>
              <a:t>structure</a:t>
            </a:r>
            <a:r>
              <a:rPr sz="3300" spc="-30" dirty="0"/>
              <a:t> </a:t>
            </a:r>
            <a:r>
              <a:rPr sz="3300" spc="-23" dirty="0"/>
              <a:t>of</a:t>
            </a:r>
            <a:r>
              <a:rPr sz="3300" spc="-8" dirty="0"/>
              <a:t> </a:t>
            </a:r>
            <a:r>
              <a:rPr sz="3300" spc="-26" dirty="0"/>
              <a:t>a</a:t>
            </a:r>
            <a:r>
              <a:rPr sz="3300" spc="8" dirty="0"/>
              <a:t> </a:t>
            </a:r>
            <a:r>
              <a:rPr sz="3300" spc="-30" dirty="0"/>
              <a:t>unix</a:t>
            </a:r>
            <a:r>
              <a:rPr sz="3300" spc="-15" dirty="0"/>
              <a:t> </a:t>
            </a:r>
            <a:r>
              <a:rPr sz="3300" spc="-26" dirty="0"/>
              <a:t>command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604037" y="2575274"/>
            <a:ext cx="8157210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647224" algn="l"/>
                <a:tab pos="4956334" algn="l"/>
                <a:tab pos="6550343" algn="l"/>
              </a:tabLst>
            </a:pPr>
            <a:r>
              <a:rPr sz="2100" spc="-4" dirty="0">
                <a:latin typeface="Courier New"/>
                <a:cs typeface="Courier New"/>
              </a:rPr>
              <a:t>ls	</a:t>
            </a:r>
            <a:r>
              <a:rPr sz="2100" spc="-8" dirty="0">
                <a:latin typeface="Courier New"/>
                <a:cs typeface="Courier New"/>
              </a:rPr>
              <a:t>-ltd</a:t>
            </a:r>
            <a:r>
              <a:rPr sz="2100" spc="4" dirty="0">
                <a:latin typeface="Courier New"/>
                <a:cs typeface="Courier New"/>
              </a:rPr>
              <a:t> </a:t>
            </a:r>
            <a:r>
              <a:rPr sz="2100" spc="-8" dirty="0">
                <a:latin typeface="Courier New"/>
                <a:cs typeface="Courier New"/>
              </a:rPr>
              <a:t>--reverse</a:t>
            </a:r>
            <a:r>
              <a:rPr sz="2100" spc="4" dirty="0">
                <a:latin typeface="Courier New"/>
                <a:cs typeface="Courier New"/>
              </a:rPr>
              <a:t> </a:t>
            </a:r>
            <a:r>
              <a:rPr sz="2100" spc="-8" dirty="0">
                <a:latin typeface="Courier New"/>
                <a:cs typeface="Courier New"/>
              </a:rPr>
              <a:t>Downloads/	Desktop/	Documents/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203" y="3083242"/>
            <a:ext cx="523875" cy="226695"/>
          </a:xfrm>
          <a:custGeom>
            <a:avLst/>
            <a:gdLst/>
            <a:ahLst/>
            <a:cxnLst/>
            <a:rect l="l" t="t" r="r" b="b"/>
            <a:pathLst>
              <a:path w="698500" h="302260">
                <a:moveTo>
                  <a:pt x="697992" y="0"/>
                </a:moveTo>
                <a:lnTo>
                  <a:pt x="696009" y="58721"/>
                </a:lnTo>
                <a:lnTo>
                  <a:pt x="690610" y="106679"/>
                </a:lnTo>
                <a:lnTo>
                  <a:pt x="682615" y="139017"/>
                </a:lnTo>
                <a:lnTo>
                  <a:pt x="672846" y="150875"/>
                </a:lnTo>
                <a:lnTo>
                  <a:pt x="374142" y="150875"/>
                </a:lnTo>
                <a:lnTo>
                  <a:pt x="364351" y="162734"/>
                </a:lnTo>
                <a:lnTo>
                  <a:pt x="356358" y="195071"/>
                </a:lnTo>
                <a:lnTo>
                  <a:pt x="350971" y="243030"/>
                </a:lnTo>
                <a:lnTo>
                  <a:pt x="348996" y="301751"/>
                </a:lnTo>
                <a:lnTo>
                  <a:pt x="347020" y="243030"/>
                </a:lnTo>
                <a:lnTo>
                  <a:pt x="341633" y="195072"/>
                </a:lnTo>
                <a:lnTo>
                  <a:pt x="333640" y="162734"/>
                </a:lnTo>
                <a:lnTo>
                  <a:pt x="323850" y="150875"/>
                </a:lnTo>
                <a:lnTo>
                  <a:pt x="25146" y="150875"/>
                </a:lnTo>
                <a:lnTo>
                  <a:pt x="15355" y="139017"/>
                </a:lnTo>
                <a:lnTo>
                  <a:pt x="7362" y="106680"/>
                </a:lnTo>
                <a:lnTo>
                  <a:pt x="1975" y="58721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141285" y="3083242"/>
            <a:ext cx="2312670" cy="226695"/>
          </a:xfrm>
          <a:custGeom>
            <a:avLst/>
            <a:gdLst/>
            <a:ahLst/>
            <a:cxnLst/>
            <a:rect l="l" t="t" r="r" b="b"/>
            <a:pathLst>
              <a:path w="3083560" h="302260">
                <a:moveTo>
                  <a:pt x="3083052" y="0"/>
                </a:moveTo>
                <a:lnTo>
                  <a:pt x="3081069" y="58721"/>
                </a:lnTo>
                <a:lnTo>
                  <a:pt x="3075670" y="106679"/>
                </a:lnTo>
                <a:lnTo>
                  <a:pt x="3067675" y="139017"/>
                </a:lnTo>
                <a:lnTo>
                  <a:pt x="3057906" y="150875"/>
                </a:lnTo>
                <a:lnTo>
                  <a:pt x="1566672" y="150875"/>
                </a:lnTo>
                <a:lnTo>
                  <a:pt x="1556902" y="162734"/>
                </a:lnTo>
                <a:lnTo>
                  <a:pt x="1548907" y="195071"/>
                </a:lnTo>
                <a:lnTo>
                  <a:pt x="1543508" y="243030"/>
                </a:lnTo>
                <a:lnTo>
                  <a:pt x="1541526" y="301751"/>
                </a:lnTo>
                <a:lnTo>
                  <a:pt x="1539543" y="243030"/>
                </a:lnTo>
                <a:lnTo>
                  <a:pt x="1534144" y="195072"/>
                </a:lnTo>
                <a:lnTo>
                  <a:pt x="1526149" y="162734"/>
                </a:lnTo>
                <a:lnTo>
                  <a:pt x="1516380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586163" y="3083242"/>
            <a:ext cx="5162074" cy="226695"/>
          </a:xfrm>
          <a:custGeom>
            <a:avLst/>
            <a:gdLst/>
            <a:ahLst/>
            <a:cxnLst/>
            <a:rect l="l" t="t" r="r" b="b"/>
            <a:pathLst>
              <a:path w="6882765" h="302260">
                <a:moveTo>
                  <a:pt x="6882383" y="0"/>
                </a:moveTo>
                <a:lnTo>
                  <a:pt x="6880401" y="58721"/>
                </a:lnTo>
                <a:lnTo>
                  <a:pt x="6875002" y="106679"/>
                </a:lnTo>
                <a:lnTo>
                  <a:pt x="6867007" y="139017"/>
                </a:lnTo>
                <a:lnTo>
                  <a:pt x="6857238" y="150875"/>
                </a:lnTo>
                <a:lnTo>
                  <a:pt x="3466338" y="150875"/>
                </a:lnTo>
                <a:lnTo>
                  <a:pt x="3456568" y="162734"/>
                </a:lnTo>
                <a:lnTo>
                  <a:pt x="3448573" y="195071"/>
                </a:lnTo>
                <a:lnTo>
                  <a:pt x="3443174" y="243030"/>
                </a:lnTo>
                <a:lnTo>
                  <a:pt x="3441192" y="301751"/>
                </a:lnTo>
                <a:lnTo>
                  <a:pt x="3439209" y="243030"/>
                </a:lnTo>
                <a:lnTo>
                  <a:pt x="3433810" y="195072"/>
                </a:lnTo>
                <a:lnTo>
                  <a:pt x="3425815" y="162734"/>
                </a:lnTo>
                <a:lnTo>
                  <a:pt x="3416046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441045" y="3629310"/>
            <a:ext cx="610552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7633" marR="3810" indent="-98584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og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am  </a:t>
            </a:r>
            <a:r>
              <a:rPr sz="1350" spc="-4" dirty="0">
                <a:latin typeface="Calibri"/>
                <a:cs typeface="Calibri"/>
              </a:rPr>
              <a:t>name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2914" y="3629310"/>
            <a:ext cx="6276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spc="-4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6895" y="3669791"/>
            <a:ext cx="106156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58616">
              <a:spcBef>
                <a:spcPts val="75"/>
              </a:spcBef>
            </a:pPr>
            <a:r>
              <a:rPr sz="1350" spc="-11" dirty="0">
                <a:latin typeface="Calibri"/>
                <a:cs typeface="Calibri"/>
              </a:rPr>
              <a:t>Data 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(normally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files)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1378" y="4778979"/>
            <a:ext cx="6968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Each</a:t>
            </a:r>
            <a:r>
              <a:rPr sz="1350" spc="-4" dirty="0">
                <a:latin typeface="Calibri"/>
                <a:cs typeface="Calibri"/>
              </a:rPr>
              <a:t> option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or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section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separated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by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spaces.</a:t>
            </a:r>
            <a:r>
              <a:rPr sz="1350" spc="30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Options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or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files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with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spaces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in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must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be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put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quotes.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60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59B9-C953-584A-949B-7DD93817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881888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happens if you need or want to install a program on the VACC?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19D6-5DB0-3247-8A3C-0AC6ECCCC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80352"/>
            <a:ext cx="7886700" cy="2618784"/>
          </a:xfrm>
        </p:spPr>
        <p:txBody>
          <a:bodyPr/>
          <a:lstStyle/>
          <a:p>
            <a:r>
              <a:rPr lang="en-US" dirty="0"/>
              <a:t>You can do this by following the instructions, however, make sure the program you are installing is correct for the operating system we are using! </a:t>
            </a:r>
          </a:p>
        </p:txBody>
      </p:sp>
    </p:spTree>
    <p:extLst>
      <p:ext uri="{BB962C8B-B14F-4D97-AF65-F5344CB8AC3E}">
        <p14:creationId xmlns:p14="http://schemas.microsoft.com/office/powerpoint/2010/main" val="158830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6BDD1A-5246-6947-83BD-EB9EF44C8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323" y="485030"/>
            <a:ext cx="6870732" cy="4857046"/>
          </a:xfrm>
          <a:ln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297669F-9200-2A47-A271-A17E1DD81372}"/>
              </a:ext>
            </a:extLst>
          </p:cNvPr>
          <p:cNvSpPr/>
          <p:nvPr/>
        </p:nvSpPr>
        <p:spPr>
          <a:xfrm>
            <a:off x="738945" y="3586716"/>
            <a:ext cx="1049079" cy="10632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572" y="1198446"/>
            <a:ext cx="2460992" cy="7913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5022" y="2794635"/>
            <a:ext cx="1929383" cy="800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061" y="4998339"/>
            <a:ext cx="1999107" cy="4503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554" y="5441966"/>
            <a:ext cx="1884158" cy="33254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487040" y="3773873"/>
            <a:ext cx="2520315" cy="1639729"/>
            <a:chOff x="8649387" y="3888830"/>
            <a:chExt cx="3360420" cy="218630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9387" y="3888830"/>
              <a:ext cx="3360300" cy="10802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7528" y="4864608"/>
              <a:ext cx="2316479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0680" y="5591555"/>
              <a:ext cx="2478024" cy="4831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9461" y="4289678"/>
            <a:ext cx="2146126" cy="59924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339972" y="2104262"/>
            <a:ext cx="459581" cy="621030"/>
            <a:chOff x="5786628" y="1662683"/>
            <a:chExt cx="612775" cy="828040"/>
          </a:xfrm>
        </p:grpSpPr>
        <p:sp>
          <p:nvSpPr>
            <p:cNvPr id="14" name="object 14"/>
            <p:cNvSpPr/>
            <p:nvPr/>
          </p:nvSpPr>
          <p:spPr>
            <a:xfrm>
              <a:off x="5792724" y="1668779"/>
              <a:ext cx="600710" cy="815340"/>
            </a:xfrm>
            <a:custGeom>
              <a:avLst/>
              <a:gdLst/>
              <a:ahLst/>
              <a:cxnLst/>
              <a:rect l="l" t="t" r="r" b="b"/>
              <a:pathLst>
                <a:path w="600710" h="815339">
                  <a:moveTo>
                    <a:pt x="450341" y="0"/>
                  </a:moveTo>
                  <a:lnTo>
                    <a:pt x="150113" y="0"/>
                  </a:lnTo>
                  <a:lnTo>
                    <a:pt x="150113" y="515112"/>
                  </a:lnTo>
                  <a:lnTo>
                    <a:pt x="0" y="515112"/>
                  </a:lnTo>
                  <a:lnTo>
                    <a:pt x="300227" y="815340"/>
                  </a:lnTo>
                  <a:lnTo>
                    <a:pt x="600455" y="515112"/>
                  </a:lnTo>
                  <a:lnTo>
                    <a:pt x="450341" y="515112"/>
                  </a:lnTo>
                  <a:lnTo>
                    <a:pt x="45034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2724" y="1668779"/>
              <a:ext cx="600710" cy="815340"/>
            </a:xfrm>
            <a:custGeom>
              <a:avLst/>
              <a:gdLst/>
              <a:ahLst/>
              <a:cxnLst/>
              <a:rect l="l" t="t" r="r" b="b"/>
              <a:pathLst>
                <a:path w="600710" h="815339">
                  <a:moveTo>
                    <a:pt x="0" y="515112"/>
                  </a:moveTo>
                  <a:lnTo>
                    <a:pt x="150113" y="515112"/>
                  </a:lnTo>
                  <a:lnTo>
                    <a:pt x="150113" y="0"/>
                  </a:lnTo>
                  <a:lnTo>
                    <a:pt x="450341" y="0"/>
                  </a:lnTo>
                  <a:lnTo>
                    <a:pt x="450341" y="515112"/>
                  </a:lnTo>
                  <a:lnTo>
                    <a:pt x="600455" y="515112"/>
                  </a:lnTo>
                  <a:lnTo>
                    <a:pt x="300227" y="815340"/>
                  </a:lnTo>
                  <a:lnTo>
                    <a:pt x="0" y="5151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698748" y="3989069"/>
            <a:ext cx="1742123" cy="828675"/>
            <a:chOff x="4931664" y="4175759"/>
            <a:chExt cx="2322830" cy="1104900"/>
          </a:xfrm>
        </p:grpSpPr>
        <p:sp>
          <p:nvSpPr>
            <p:cNvPr id="17" name="object 17"/>
            <p:cNvSpPr/>
            <p:nvPr/>
          </p:nvSpPr>
          <p:spPr>
            <a:xfrm>
              <a:off x="4937760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1155191" y="0"/>
                  </a:moveTo>
                  <a:lnTo>
                    <a:pt x="882014" y="0"/>
                  </a:lnTo>
                  <a:lnTo>
                    <a:pt x="882014" y="478028"/>
                  </a:lnTo>
                  <a:lnTo>
                    <a:pt x="876605" y="525005"/>
                  </a:lnTo>
                  <a:lnTo>
                    <a:pt x="861197" y="568125"/>
                  </a:lnTo>
                  <a:lnTo>
                    <a:pt x="837018" y="606160"/>
                  </a:lnTo>
                  <a:lnTo>
                    <a:pt x="805296" y="637882"/>
                  </a:lnTo>
                  <a:lnTo>
                    <a:pt x="767261" y="662061"/>
                  </a:lnTo>
                  <a:lnTo>
                    <a:pt x="724141" y="677469"/>
                  </a:lnTo>
                  <a:lnTo>
                    <a:pt x="677163" y="682879"/>
                  </a:lnTo>
                  <a:lnTo>
                    <a:pt x="273176" y="682879"/>
                  </a:lnTo>
                  <a:lnTo>
                    <a:pt x="273176" y="546354"/>
                  </a:lnTo>
                  <a:lnTo>
                    <a:pt x="0" y="819531"/>
                  </a:lnTo>
                  <a:lnTo>
                    <a:pt x="273176" y="1092708"/>
                  </a:lnTo>
                  <a:lnTo>
                    <a:pt x="273176" y="956056"/>
                  </a:lnTo>
                  <a:lnTo>
                    <a:pt x="677163" y="956056"/>
                  </a:lnTo>
                  <a:lnTo>
                    <a:pt x="726043" y="953588"/>
                  </a:lnTo>
                  <a:lnTo>
                    <a:pt x="773510" y="946345"/>
                  </a:lnTo>
                  <a:lnTo>
                    <a:pt x="819324" y="934566"/>
                  </a:lnTo>
                  <a:lnTo>
                    <a:pt x="863244" y="918493"/>
                  </a:lnTo>
                  <a:lnTo>
                    <a:pt x="905031" y="898365"/>
                  </a:lnTo>
                  <a:lnTo>
                    <a:pt x="944445" y="874423"/>
                  </a:lnTo>
                  <a:lnTo>
                    <a:pt x="981244" y="846905"/>
                  </a:lnTo>
                  <a:lnTo>
                    <a:pt x="1015190" y="816054"/>
                  </a:lnTo>
                  <a:lnTo>
                    <a:pt x="1046041" y="782108"/>
                  </a:lnTo>
                  <a:lnTo>
                    <a:pt x="1073559" y="745309"/>
                  </a:lnTo>
                  <a:lnTo>
                    <a:pt x="1097501" y="705895"/>
                  </a:lnTo>
                  <a:lnTo>
                    <a:pt x="1117629" y="664108"/>
                  </a:lnTo>
                  <a:lnTo>
                    <a:pt x="1133702" y="620188"/>
                  </a:lnTo>
                  <a:lnTo>
                    <a:pt x="1145481" y="574374"/>
                  </a:lnTo>
                  <a:lnTo>
                    <a:pt x="1152724" y="526907"/>
                  </a:lnTo>
                  <a:lnTo>
                    <a:pt x="1155191" y="478028"/>
                  </a:lnTo>
                  <a:lnTo>
                    <a:pt x="11551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7760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1155191" y="0"/>
                  </a:moveTo>
                  <a:lnTo>
                    <a:pt x="1155191" y="478028"/>
                  </a:lnTo>
                  <a:lnTo>
                    <a:pt x="1152724" y="526907"/>
                  </a:lnTo>
                  <a:lnTo>
                    <a:pt x="1145481" y="574374"/>
                  </a:lnTo>
                  <a:lnTo>
                    <a:pt x="1133702" y="620188"/>
                  </a:lnTo>
                  <a:lnTo>
                    <a:pt x="1117629" y="664108"/>
                  </a:lnTo>
                  <a:lnTo>
                    <a:pt x="1097501" y="705895"/>
                  </a:lnTo>
                  <a:lnTo>
                    <a:pt x="1073559" y="745309"/>
                  </a:lnTo>
                  <a:lnTo>
                    <a:pt x="1046041" y="782108"/>
                  </a:lnTo>
                  <a:lnTo>
                    <a:pt x="1015190" y="816054"/>
                  </a:lnTo>
                  <a:lnTo>
                    <a:pt x="981244" y="846905"/>
                  </a:lnTo>
                  <a:lnTo>
                    <a:pt x="944445" y="874423"/>
                  </a:lnTo>
                  <a:lnTo>
                    <a:pt x="905031" y="898365"/>
                  </a:lnTo>
                  <a:lnTo>
                    <a:pt x="863244" y="918493"/>
                  </a:lnTo>
                  <a:lnTo>
                    <a:pt x="819324" y="934566"/>
                  </a:lnTo>
                  <a:lnTo>
                    <a:pt x="773510" y="946345"/>
                  </a:lnTo>
                  <a:lnTo>
                    <a:pt x="726043" y="953588"/>
                  </a:lnTo>
                  <a:lnTo>
                    <a:pt x="677163" y="956056"/>
                  </a:lnTo>
                  <a:lnTo>
                    <a:pt x="273176" y="956056"/>
                  </a:lnTo>
                  <a:lnTo>
                    <a:pt x="273176" y="1092708"/>
                  </a:lnTo>
                  <a:lnTo>
                    <a:pt x="0" y="819531"/>
                  </a:lnTo>
                  <a:lnTo>
                    <a:pt x="273176" y="546354"/>
                  </a:lnTo>
                  <a:lnTo>
                    <a:pt x="273176" y="682879"/>
                  </a:lnTo>
                  <a:lnTo>
                    <a:pt x="677163" y="682879"/>
                  </a:lnTo>
                  <a:lnTo>
                    <a:pt x="724141" y="677469"/>
                  </a:lnTo>
                  <a:lnTo>
                    <a:pt x="767261" y="662061"/>
                  </a:lnTo>
                  <a:lnTo>
                    <a:pt x="805296" y="637882"/>
                  </a:lnTo>
                  <a:lnTo>
                    <a:pt x="837018" y="606160"/>
                  </a:lnTo>
                  <a:lnTo>
                    <a:pt x="861197" y="568125"/>
                  </a:lnTo>
                  <a:lnTo>
                    <a:pt x="876605" y="525005"/>
                  </a:lnTo>
                  <a:lnTo>
                    <a:pt x="882014" y="478028"/>
                  </a:lnTo>
                  <a:lnTo>
                    <a:pt x="882014" y="0"/>
                  </a:lnTo>
                  <a:lnTo>
                    <a:pt x="1155191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2952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273176" y="0"/>
                  </a:moveTo>
                  <a:lnTo>
                    <a:pt x="0" y="0"/>
                  </a:lnTo>
                  <a:lnTo>
                    <a:pt x="0" y="478028"/>
                  </a:lnTo>
                  <a:lnTo>
                    <a:pt x="2467" y="526907"/>
                  </a:lnTo>
                  <a:lnTo>
                    <a:pt x="9710" y="574374"/>
                  </a:lnTo>
                  <a:lnTo>
                    <a:pt x="21489" y="620188"/>
                  </a:lnTo>
                  <a:lnTo>
                    <a:pt x="37562" y="664108"/>
                  </a:lnTo>
                  <a:lnTo>
                    <a:pt x="57690" y="705895"/>
                  </a:lnTo>
                  <a:lnTo>
                    <a:pt x="81632" y="745309"/>
                  </a:lnTo>
                  <a:lnTo>
                    <a:pt x="109150" y="782108"/>
                  </a:lnTo>
                  <a:lnTo>
                    <a:pt x="140001" y="816054"/>
                  </a:lnTo>
                  <a:lnTo>
                    <a:pt x="173947" y="846905"/>
                  </a:lnTo>
                  <a:lnTo>
                    <a:pt x="210746" y="874423"/>
                  </a:lnTo>
                  <a:lnTo>
                    <a:pt x="250160" y="898365"/>
                  </a:lnTo>
                  <a:lnTo>
                    <a:pt x="291947" y="918493"/>
                  </a:lnTo>
                  <a:lnTo>
                    <a:pt x="335867" y="934566"/>
                  </a:lnTo>
                  <a:lnTo>
                    <a:pt x="381681" y="946345"/>
                  </a:lnTo>
                  <a:lnTo>
                    <a:pt x="429148" y="953588"/>
                  </a:lnTo>
                  <a:lnTo>
                    <a:pt x="478027" y="956056"/>
                  </a:lnTo>
                  <a:lnTo>
                    <a:pt x="882015" y="956056"/>
                  </a:lnTo>
                  <a:lnTo>
                    <a:pt x="882015" y="1092708"/>
                  </a:lnTo>
                  <a:lnTo>
                    <a:pt x="1155192" y="819531"/>
                  </a:lnTo>
                  <a:lnTo>
                    <a:pt x="882015" y="546354"/>
                  </a:lnTo>
                  <a:lnTo>
                    <a:pt x="882015" y="682879"/>
                  </a:lnTo>
                  <a:lnTo>
                    <a:pt x="478027" y="682879"/>
                  </a:lnTo>
                  <a:lnTo>
                    <a:pt x="431050" y="677469"/>
                  </a:lnTo>
                  <a:lnTo>
                    <a:pt x="387930" y="662061"/>
                  </a:lnTo>
                  <a:lnTo>
                    <a:pt x="349895" y="637882"/>
                  </a:lnTo>
                  <a:lnTo>
                    <a:pt x="318173" y="606160"/>
                  </a:lnTo>
                  <a:lnTo>
                    <a:pt x="293994" y="568125"/>
                  </a:lnTo>
                  <a:lnTo>
                    <a:pt x="278586" y="525005"/>
                  </a:lnTo>
                  <a:lnTo>
                    <a:pt x="273176" y="478028"/>
                  </a:lnTo>
                  <a:lnTo>
                    <a:pt x="27317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2952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0" y="0"/>
                  </a:moveTo>
                  <a:lnTo>
                    <a:pt x="0" y="478028"/>
                  </a:lnTo>
                  <a:lnTo>
                    <a:pt x="2467" y="526907"/>
                  </a:lnTo>
                  <a:lnTo>
                    <a:pt x="9710" y="574374"/>
                  </a:lnTo>
                  <a:lnTo>
                    <a:pt x="21489" y="620188"/>
                  </a:lnTo>
                  <a:lnTo>
                    <a:pt x="37562" y="664108"/>
                  </a:lnTo>
                  <a:lnTo>
                    <a:pt x="57690" y="705895"/>
                  </a:lnTo>
                  <a:lnTo>
                    <a:pt x="81632" y="745309"/>
                  </a:lnTo>
                  <a:lnTo>
                    <a:pt x="109150" y="782108"/>
                  </a:lnTo>
                  <a:lnTo>
                    <a:pt x="140001" y="816054"/>
                  </a:lnTo>
                  <a:lnTo>
                    <a:pt x="173947" y="846905"/>
                  </a:lnTo>
                  <a:lnTo>
                    <a:pt x="210746" y="874423"/>
                  </a:lnTo>
                  <a:lnTo>
                    <a:pt x="250160" y="898365"/>
                  </a:lnTo>
                  <a:lnTo>
                    <a:pt x="291947" y="918493"/>
                  </a:lnTo>
                  <a:lnTo>
                    <a:pt x="335867" y="934566"/>
                  </a:lnTo>
                  <a:lnTo>
                    <a:pt x="381681" y="946345"/>
                  </a:lnTo>
                  <a:lnTo>
                    <a:pt x="429148" y="953588"/>
                  </a:lnTo>
                  <a:lnTo>
                    <a:pt x="478027" y="956056"/>
                  </a:lnTo>
                  <a:lnTo>
                    <a:pt x="882015" y="956056"/>
                  </a:lnTo>
                  <a:lnTo>
                    <a:pt x="882015" y="1092708"/>
                  </a:lnTo>
                  <a:lnTo>
                    <a:pt x="1155192" y="819531"/>
                  </a:lnTo>
                  <a:lnTo>
                    <a:pt x="882015" y="546354"/>
                  </a:lnTo>
                  <a:lnTo>
                    <a:pt x="882015" y="682879"/>
                  </a:lnTo>
                  <a:lnTo>
                    <a:pt x="478027" y="682879"/>
                  </a:lnTo>
                  <a:lnTo>
                    <a:pt x="431050" y="677469"/>
                  </a:lnTo>
                  <a:lnTo>
                    <a:pt x="387930" y="662061"/>
                  </a:lnTo>
                  <a:lnTo>
                    <a:pt x="349895" y="637882"/>
                  </a:lnTo>
                  <a:lnTo>
                    <a:pt x="318173" y="606160"/>
                  </a:lnTo>
                  <a:lnTo>
                    <a:pt x="293994" y="568125"/>
                  </a:lnTo>
                  <a:lnTo>
                    <a:pt x="278586" y="525005"/>
                  </a:lnTo>
                  <a:lnTo>
                    <a:pt x="273176" y="478028"/>
                  </a:lnTo>
                  <a:lnTo>
                    <a:pt x="273176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63135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b="1" dirty="0"/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5232-A0AC-0849-9CDD-D05D235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bioinformatics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7681E-E1DA-CE4F-A7F2-3E1C5D6C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nges over sunrays">
            <a:extLst>
              <a:ext uri="{FF2B5EF4-FFF2-40B4-BE49-F238E27FC236}">
                <a16:creationId xmlns:a16="http://schemas.microsoft.com/office/drawing/2014/main" id="{51B15D07-B445-036A-62C3-5F186B45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9" r="908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0DDCA-6B7C-934F-A56E-608D3362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Green Mountain Trail</a:t>
            </a:r>
          </a:p>
        </p:txBody>
      </p:sp>
    </p:spTree>
    <p:extLst>
      <p:ext uri="{BB962C8B-B14F-4D97-AF65-F5344CB8AC3E}">
        <p14:creationId xmlns:p14="http://schemas.microsoft.com/office/powerpoint/2010/main" val="115465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/>
              <a:t>Update in Course Grading</a:t>
            </a:r>
          </a:p>
          <a:p>
            <a:r>
              <a:rPr lang="en-US" dirty="0"/>
              <a:t>Unit 1 recap</a:t>
            </a:r>
          </a:p>
          <a:p>
            <a:r>
              <a:rPr lang="en-US" dirty="0"/>
              <a:t>Final project recap</a:t>
            </a:r>
          </a:p>
          <a:p>
            <a:r>
              <a:rPr lang="en-US" dirty="0"/>
              <a:t>Unit 2</a:t>
            </a:r>
          </a:p>
          <a:p>
            <a:pPr lvl="1"/>
            <a:r>
              <a:rPr lang="en-US" dirty="0"/>
              <a:t>Download dataset from GEO </a:t>
            </a:r>
          </a:p>
          <a:p>
            <a:pPr lvl="1"/>
            <a:r>
              <a:rPr lang="en-US" dirty="0"/>
              <a:t>Steps in Job submission – SLURM </a:t>
            </a:r>
          </a:p>
          <a:p>
            <a:pPr lvl="2"/>
            <a:r>
              <a:rPr lang="en-US" dirty="0"/>
              <a:t>Commands overview </a:t>
            </a:r>
          </a:p>
          <a:p>
            <a:pPr lvl="2"/>
            <a:r>
              <a:rPr lang="en-US" dirty="0"/>
              <a:t>Expectation/Output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Download </a:t>
            </a:r>
          </a:p>
          <a:p>
            <a:pPr lvl="1"/>
            <a:r>
              <a:rPr lang="en-US" dirty="0"/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5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63AB-6173-8842-93F6-CE872DF6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5525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Green Mountain  Trail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DEEA-C899-DE4C-A10D-DC9482CDFC0B}"/>
              </a:ext>
            </a:extLst>
          </p:cNvPr>
          <p:cNvSpPr txBox="1"/>
          <p:nvPr/>
        </p:nvSpPr>
        <p:spPr>
          <a:xfrm>
            <a:off x="391886" y="2287696"/>
            <a:ext cx="2789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Your overall goal should be to replicate a Figure or Figure panel (A-C) from a peer-reviewed article</a:t>
            </a:r>
          </a:p>
        </p:txBody>
      </p:sp>
    </p:spTree>
    <p:extLst>
      <p:ext uri="{BB962C8B-B14F-4D97-AF65-F5344CB8AC3E}">
        <p14:creationId xmlns:p14="http://schemas.microsoft.com/office/powerpoint/2010/main" val="13763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2296F-4F86-474D-B2CA-73AE82A6640B}"/>
              </a:ext>
            </a:extLst>
          </p:cNvPr>
          <p:cNvSpPr txBox="1"/>
          <p:nvPr/>
        </p:nvSpPr>
        <p:spPr>
          <a:xfrm>
            <a:off x="408241" y="2420471"/>
            <a:ext cx="275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you never truly understood what an Enrichment Score (ES) is?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AD0E9C-6C0C-664B-9DD7-6A0BF8A5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5525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Green Mountain  Trail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5613A-3F4F-DA44-AFCC-3D2DDB5DE6A3}"/>
              </a:ext>
            </a:extLst>
          </p:cNvPr>
          <p:cNvCxnSpPr>
            <a:stCxn id="3" idx="3"/>
          </p:cNvCxnSpPr>
          <p:nvPr/>
        </p:nvCxnSpPr>
        <p:spPr>
          <a:xfrm flipV="1">
            <a:off x="3166809" y="2850776"/>
            <a:ext cx="690576" cy="31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2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8427D-8C81-3C47-8862-E828E92CB208}"/>
              </a:ext>
            </a:extLst>
          </p:cNvPr>
          <p:cNvSpPr txBox="1"/>
          <p:nvPr/>
        </p:nvSpPr>
        <p:spPr>
          <a:xfrm>
            <a:off x="444954" y="2596556"/>
            <a:ext cx="275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label this MA plot?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80DC2-016D-2A4A-8679-FCD28C5D0A87}"/>
              </a:ext>
            </a:extLst>
          </p:cNvPr>
          <p:cNvCxnSpPr>
            <a:cxnSpLocks/>
          </p:cNvCxnSpPr>
          <p:nvPr/>
        </p:nvCxnSpPr>
        <p:spPr>
          <a:xfrm flipV="1">
            <a:off x="2712464" y="1298602"/>
            <a:ext cx="2335946" cy="13600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AC52F14-B43E-3D4B-B72D-291DA043F2A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255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Green Mountain  Trail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569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8427D-8C81-3C47-8862-E828E92CB208}"/>
              </a:ext>
            </a:extLst>
          </p:cNvPr>
          <p:cNvSpPr txBox="1"/>
          <p:nvPr/>
        </p:nvSpPr>
        <p:spPr>
          <a:xfrm>
            <a:off x="347133" y="4417997"/>
            <a:ext cx="275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TPM mean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80DC2-016D-2A4A-8679-FCD28C5D0A87}"/>
              </a:ext>
            </a:extLst>
          </p:cNvPr>
          <p:cNvCxnSpPr>
            <a:cxnSpLocks/>
          </p:cNvCxnSpPr>
          <p:nvPr/>
        </p:nvCxnSpPr>
        <p:spPr>
          <a:xfrm>
            <a:off x="2597203" y="4656524"/>
            <a:ext cx="1152605" cy="1767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AC52F14-B43E-3D4B-B72D-291DA043F2A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255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Green Mountain  Trail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822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 headlights along cabot trail">
            <a:extLst>
              <a:ext uri="{FF2B5EF4-FFF2-40B4-BE49-F238E27FC236}">
                <a16:creationId xmlns:a16="http://schemas.microsoft.com/office/drawing/2014/main" id="{6071D68D-DE72-C333-5CA1-212FC06C4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D3611-CD05-1040-BB3F-CBD45DE2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Blue Sky Trail</a:t>
            </a:r>
          </a:p>
        </p:txBody>
      </p:sp>
    </p:spTree>
    <p:extLst>
      <p:ext uri="{BB962C8B-B14F-4D97-AF65-F5344CB8AC3E}">
        <p14:creationId xmlns:p14="http://schemas.microsoft.com/office/powerpoint/2010/main" val="2910570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7069-1EBF-CD40-8C57-1D62A0A6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bioinformatic pipeline we will learn in class is: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E379D-3A7E-9441-A051-8624D3FD7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7798"/>
              </p:ext>
            </p:extLst>
          </p:nvPr>
        </p:nvGraphicFramePr>
        <p:xfrm>
          <a:off x="628649" y="1571665"/>
          <a:ext cx="7886699" cy="3880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3130189938"/>
                    </a:ext>
                  </a:extLst>
                </a:gridCol>
                <a:gridCol w="5149675">
                  <a:extLst>
                    <a:ext uri="{9D8B030D-6E8A-4147-A177-3AD203B41FA5}">
                      <a16:colId xmlns:a16="http://schemas.microsoft.com/office/drawing/2014/main" val="3388592271"/>
                    </a:ext>
                  </a:extLst>
                </a:gridCol>
              </a:tblGrid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MMG232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What it does…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8740282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FASTQC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Quality control FASTQC files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828363542"/>
                  </a:ext>
                </a:extLst>
              </a:tr>
              <a:tr h="927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Trimmomatic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Trim adaptors and low quality reads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937016831"/>
                  </a:ext>
                </a:extLst>
              </a:tr>
              <a:tr h="927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HISAT2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STAR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Alignment to Genome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055126946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SAMtools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SAM to BAM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57205070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HTSeq</a:t>
                      </a:r>
                      <a:r>
                        <a:rPr lang="en-US" sz="2800" dirty="0">
                          <a:effectLst/>
                        </a:rPr>
                        <a:t>-count</a:t>
                      </a:r>
                      <a:endParaRPr lang="en-US" sz="2800" dirty="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Create counts files </a:t>
                      </a:r>
                      <a:endParaRPr lang="en-US" sz="2800" dirty="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04453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1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A0D6E2-0A78-7842-9E8F-0E7C1FFE6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95" y="228540"/>
            <a:ext cx="3644900" cy="3073400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7A37CF-ADA9-1546-80B0-3DA576F9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05" y="3140074"/>
            <a:ext cx="6997700" cy="33528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DF37C-895A-1C42-BD59-5BADCA68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87594"/>
              </p:ext>
            </p:extLst>
          </p:nvPr>
        </p:nvGraphicFramePr>
        <p:xfrm>
          <a:off x="4270090" y="398987"/>
          <a:ext cx="2737024" cy="2014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1989394762"/>
                    </a:ext>
                  </a:extLst>
                </a:gridCol>
              </a:tblGrid>
              <a:tr h="318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FASTQC</a:t>
                      </a:r>
                      <a:endParaRPr lang="en-US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426171691"/>
                  </a:ext>
                </a:extLst>
              </a:tr>
              <a:tr h="2824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Trimmomatic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34838741"/>
                  </a:ext>
                </a:extLst>
              </a:tr>
              <a:tr h="6021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HISAT2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42959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SAMtools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943144747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HTSeq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-count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DeSeq2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252677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1D4BB6E-389B-DB41-8225-491CA93ADCD1}"/>
              </a:ext>
            </a:extLst>
          </p:cNvPr>
          <p:cNvSpPr/>
          <p:nvPr/>
        </p:nvSpPr>
        <p:spPr>
          <a:xfrm>
            <a:off x="1427356" y="2081561"/>
            <a:ext cx="840059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005E0-0064-F647-8DD0-5F517561880C}"/>
              </a:ext>
            </a:extLst>
          </p:cNvPr>
          <p:cNvSpPr/>
          <p:nvPr/>
        </p:nvSpPr>
        <p:spPr>
          <a:xfrm>
            <a:off x="1286107" y="2272126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993858-5E21-004F-BAF5-9A48E20059BD}"/>
              </a:ext>
            </a:extLst>
          </p:cNvPr>
          <p:cNvSpPr/>
          <p:nvPr/>
        </p:nvSpPr>
        <p:spPr>
          <a:xfrm>
            <a:off x="425174" y="2272125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52BFC-0048-5D40-8042-AD8251976989}"/>
              </a:ext>
            </a:extLst>
          </p:cNvPr>
          <p:cNvSpPr/>
          <p:nvPr/>
        </p:nvSpPr>
        <p:spPr>
          <a:xfrm>
            <a:off x="2733476" y="2793392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77559-93AF-9949-9D0B-230E9345D5C7}"/>
              </a:ext>
            </a:extLst>
          </p:cNvPr>
          <p:cNvCxnSpPr/>
          <p:nvPr/>
        </p:nvCxnSpPr>
        <p:spPr>
          <a:xfrm flipV="1">
            <a:off x="6051395" y="1287233"/>
            <a:ext cx="1538868" cy="1189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1B2C28-85E9-5748-88E5-DA00A8E09BFC}"/>
              </a:ext>
            </a:extLst>
          </p:cNvPr>
          <p:cNvCxnSpPr>
            <a:cxnSpLocks/>
          </p:cNvCxnSpPr>
          <p:nvPr/>
        </p:nvCxnSpPr>
        <p:spPr>
          <a:xfrm>
            <a:off x="6051395" y="1125044"/>
            <a:ext cx="1538868" cy="644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71E02-1DF2-B845-AB46-1C5B2D2377B9}"/>
              </a:ext>
            </a:extLst>
          </p:cNvPr>
          <p:cNvSpPr txBox="1"/>
          <p:nvPr/>
        </p:nvSpPr>
        <p:spPr>
          <a:xfrm>
            <a:off x="7628692" y="100479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25737-D41F-DA44-9514-99282E49FF00}"/>
              </a:ext>
            </a:extLst>
          </p:cNvPr>
          <p:cNvSpPr txBox="1"/>
          <p:nvPr/>
        </p:nvSpPr>
        <p:spPr>
          <a:xfrm>
            <a:off x="7081106" y="1394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19044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D223366-D540-4B4C-84A8-A271B991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71" y="849085"/>
            <a:ext cx="4751294" cy="502183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0E6FB-CC23-B742-ABD5-0B90997A4C3C}"/>
              </a:ext>
            </a:extLst>
          </p:cNvPr>
          <p:cNvSpPr/>
          <p:nvPr/>
        </p:nvSpPr>
        <p:spPr>
          <a:xfrm>
            <a:off x="2803818" y="4467921"/>
            <a:ext cx="1590908" cy="1486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536F-B3F4-0647-91D3-4B0169B849EE}"/>
              </a:ext>
            </a:extLst>
          </p:cNvPr>
          <p:cNvSpPr txBox="1"/>
          <p:nvPr/>
        </p:nvSpPr>
        <p:spPr>
          <a:xfrm>
            <a:off x="428171" y="270344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DCF08-E82F-714A-BDBF-3DE6B6B01649}"/>
              </a:ext>
            </a:extLst>
          </p:cNvPr>
          <p:cNvSpPr txBox="1"/>
          <p:nvPr/>
        </p:nvSpPr>
        <p:spPr>
          <a:xfrm>
            <a:off x="5419493" y="1903141"/>
            <a:ext cx="20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Very vague methods </a:t>
            </a:r>
          </a:p>
        </p:txBody>
      </p:sp>
    </p:spTree>
    <p:extLst>
      <p:ext uri="{BB962C8B-B14F-4D97-AF65-F5344CB8AC3E}">
        <p14:creationId xmlns:p14="http://schemas.microsoft.com/office/powerpoint/2010/main" val="103923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50EEAA4-DCC9-6249-AC9C-A22C08A51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7" y="1817674"/>
            <a:ext cx="5341249" cy="4351338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19427-4735-824F-BB03-986D594FF2B0}"/>
              </a:ext>
            </a:extLst>
          </p:cNvPr>
          <p:cNvSpPr txBox="1"/>
          <p:nvPr/>
        </p:nvSpPr>
        <p:spPr>
          <a:xfrm>
            <a:off x="428171" y="270344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#2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CF777-5856-9843-B648-A42B6324C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31799"/>
              </p:ext>
            </p:extLst>
          </p:nvPr>
        </p:nvGraphicFramePr>
        <p:xfrm>
          <a:off x="5504610" y="688988"/>
          <a:ext cx="2737024" cy="1706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1989394762"/>
                    </a:ext>
                  </a:extLst>
                </a:gridCol>
              </a:tblGrid>
              <a:tr h="318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FASTQC</a:t>
                      </a:r>
                      <a:endParaRPr lang="en-US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426171691"/>
                  </a:ext>
                </a:extLst>
              </a:tr>
              <a:tr h="2824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Trimmomatic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34838741"/>
                  </a:ext>
                </a:extLst>
              </a:tr>
              <a:tr h="294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HISAT2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42959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SAMtools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943144747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HTSeq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-count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DeSeq2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25267707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2864CF-0949-C64E-AAB7-A707D0C9F0B5}"/>
              </a:ext>
            </a:extLst>
          </p:cNvPr>
          <p:cNvCxnSpPr>
            <a:cxnSpLocks/>
          </p:cNvCxnSpPr>
          <p:nvPr/>
        </p:nvCxnSpPr>
        <p:spPr>
          <a:xfrm flipV="1">
            <a:off x="4843172" y="5086083"/>
            <a:ext cx="1538868" cy="1189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D7C527-5EC7-6E4A-9212-86CFDCE41C7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54469" y="2397472"/>
            <a:ext cx="52058" cy="24061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014A47-E14A-CC4C-A6B9-6A393CDA14D4}"/>
              </a:ext>
            </a:extLst>
          </p:cNvPr>
          <p:cNvSpPr txBox="1"/>
          <p:nvPr/>
        </p:nvSpPr>
        <p:spPr>
          <a:xfrm>
            <a:off x="6420469" y="4803646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DEGs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1CC39-7693-B74F-8B80-33B8458C78D2}"/>
              </a:ext>
            </a:extLst>
          </p:cNvPr>
          <p:cNvSpPr txBox="1"/>
          <p:nvPr/>
        </p:nvSpPr>
        <p:spPr>
          <a:xfrm>
            <a:off x="5611844" y="409119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303783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ndscape of mountain and starry night">
            <a:extLst>
              <a:ext uri="{FF2B5EF4-FFF2-40B4-BE49-F238E27FC236}">
                <a16:creationId xmlns:a16="http://schemas.microsoft.com/office/drawing/2014/main" id="{8DECD9D8-58EE-CD31-0EA5-FD88367D5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" r="796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1364-5053-384C-BB7B-220D06EB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Black Diamond Trail</a:t>
            </a:r>
          </a:p>
        </p:txBody>
      </p:sp>
    </p:spTree>
    <p:extLst>
      <p:ext uri="{BB962C8B-B14F-4D97-AF65-F5344CB8AC3E}">
        <p14:creationId xmlns:p14="http://schemas.microsoft.com/office/powerpoint/2010/main" val="274078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b="1" dirty="0"/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2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0522-9295-534B-BA0F-BC7E3ED1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 is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4341-4897-6D42-8858-586F3B905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/>
              <a:t>You are going in with a question and using the dataset to answer this question</a:t>
            </a:r>
            <a:r>
              <a:rPr lang="en-US" i="1" dirty="0"/>
              <a:t>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am interested in studying the difference in metabolic pathway regulation in macrophage versus dendritic cell activation.”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am interested in understanding how inhibition of GATA1 impacts the ability of naïve B cells to differentiate into plasma cells.”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97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92726-1A62-B94D-BBBD-0E3664C2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71665"/>
            <a:ext cx="7886700" cy="490654"/>
          </a:xfrm>
        </p:spPr>
        <p:txBody>
          <a:bodyPr>
            <a:noAutofit/>
          </a:bodyPr>
          <a:lstStyle/>
          <a:p>
            <a:r>
              <a:rPr lang="en-US" sz="2400" dirty="0"/>
              <a:t>“I am interested in studying the difference in metabolic pathway regulation in macrophage versus dendritic cell activation.” </a:t>
            </a:r>
            <a:br>
              <a:rPr lang="en-US" sz="2400" dirty="0"/>
            </a:br>
            <a:br>
              <a:rPr lang="en-US" sz="4000" dirty="0"/>
            </a:br>
            <a:br>
              <a:rPr lang="en-US" sz="6000" i="1" dirty="0"/>
            </a:br>
            <a:endParaRPr lang="en-US" sz="6000" i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FA4F85-5FD3-0E45-94DB-ACEE32BE5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059940"/>
              </p:ext>
            </p:extLst>
          </p:nvPr>
        </p:nvGraphicFramePr>
        <p:xfrm>
          <a:off x="628649" y="1378412"/>
          <a:ext cx="7886699" cy="496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39273">
                  <a:extLst>
                    <a:ext uri="{9D8B030D-6E8A-4147-A177-3AD203B41FA5}">
                      <a16:colId xmlns:a16="http://schemas.microsoft.com/office/drawing/2014/main" val="3130189938"/>
                    </a:ext>
                  </a:extLst>
                </a:gridCol>
                <a:gridCol w="4047426">
                  <a:extLst>
                    <a:ext uri="{9D8B030D-6E8A-4147-A177-3AD203B41FA5}">
                      <a16:colId xmlns:a16="http://schemas.microsoft.com/office/drawing/2014/main" val="3388592271"/>
                    </a:ext>
                  </a:extLst>
                </a:gridCol>
              </a:tblGrid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replicates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8740282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(control)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63542"/>
                  </a:ext>
                </a:extLst>
              </a:tr>
              <a:tr h="575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(control)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16831"/>
                  </a:ext>
                </a:extLst>
              </a:tr>
              <a:tr h="4906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LPS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26946"/>
                  </a:ext>
                </a:extLst>
              </a:tr>
              <a:tr h="4088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LPS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5070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Zeb1 KO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3194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Zeb1 KO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63023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Zeb1 KO + LPS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1266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Zeb1 KO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LPS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11084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E58EAB52-EC7D-184E-9616-F8E276DBE97D}"/>
              </a:ext>
            </a:extLst>
          </p:cNvPr>
          <p:cNvSpPr/>
          <p:nvPr/>
        </p:nvSpPr>
        <p:spPr>
          <a:xfrm>
            <a:off x="156117" y="2062319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56B07FE-2B87-9D47-808D-1D3A711C5D0D}"/>
              </a:ext>
            </a:extLst>
          </p:cNvPr>
          <p:cNvSpPr/>
          <p:nvPr/>
        </p:nvSpPr>
        <p:spPr>
          <a:xfrm>
            <a:off x="156117" y="2564124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94F460D-E0C9-9748-B70D-CEF2EF0B2A7C}"/>
              </a:ext>
            </a:extLst>
          </p:cNvPr>
          <p:cNvSpPr/>
          <p:nvPr/>
        </p:nvSpPr>
        <p:spPr>
          <a:xfrm>
            <a:off x="156117" y="3065929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38A095B-B034-E549-8747-57DB1BCE6FD4}"/>
              </a:ext>
            </a:extLst>
          </p:cNvPr>
          <p:cNvSpPr/>
          <p:nvPr/>
        </p:nvSpPr>
        <p:spPr>
          <a:xfrm>
            <a:off x="156117" y="3567734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7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131A99F0-0761-CF78-18A7-14ACACF8F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610" r="12722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E8ECE8-0A44-6441-8A79-B084757DF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4267"/>
            <a:ext cx="7886700" cy="39078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Please have a </a:t>
            </a:r>
            <a:r>
              <a:rPr lang="en-US" sz="3200" b="1" u="sng" dirty="0"/>
              <a:t>Goal with the Final Project</a:t>
            </a:r>
          </a:p>
          <a:p>
            <a:pPr algn="ctr"/>
            <a:r>
              <a:rPr lang="en-US" sz="3200" b="1" dirty="0"/>
              <a:t>This will instill a sense of purpose</a:t>
            </a:r>
            <a:endParaRPr lang="en-US" sz="3200" b="1" u="sng" dirty="0"/>
          </a:p>
          <a:p>
            <a:pPr algn="ctr"/>
            <a:r>
              <a:rPr lang="en-US" sz="3200" b="1" dirty="0"/>
              <a:t>Do not lose sight of this</a:t>
            </a:r>
          </a:p>
          <a:p>
            <a:pPr algn="ctr"/>
            <a:r>
              <a:rPr lang="en-US" sz="3200" b="1" dirty="0"/>
              <a:t>This should be your compass forward. </a:t>
            </a:r>
          </a:p>
          <a:p>
            <a:pPr algn="ctr"/>
            <a:endParaRPr lang="en-US" sz="3200" b="1" dirty="0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64275666-0972-DF48-81E7-1DE741A3518E}"/>
              </a:ext>
            </a:extLst>
          </p:cNvPr>
          <p:cNvSpPr/>
          <p:nvPr/>
        </p:nvSpPr>
        <p:spPr>
          <a:xfrm>
            <a:off x="1075267" y="1117600"/>
            <a:ext cx="524933" cy="567266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60E41150-5412-7A45-868B-BD97B4686510}"/>
              </a:ext>
            </a:extLst>
          </p:cNvPr>
          <p:cNvSpPr/>
          <p:nvPr/>
        </p:nvSpPr>
        <p:spPr>
          <a:xfrm rot="2565891">
            <a:off x="7543800" y="1418168"/>
            <a:ext cx="524933" cy="567266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b="1" dirty="0"/>
              <a:t>Download dataset from GEO </a:t>
            </a:r>
          </a:p>
          <a:p>
            <a:pPr lvl="1"/>
            <a:r>
              <a:rPr lang="en-US" b="1" dirty="0"/>
              <a:t>Steps in Job submission – SLURM </a:t>
            </a:r>
          </a:p>
          <a:p>
            <a:pPr lvl="2"/>
            <a:r>
              <a:rPr lang="en-US" b="1" dirty="0"/>
              <a:t>Commands overview </a:t>
            </a:r>
          </a:p>
          <a:p>
            <a:pPr lvl="2"/>
            <a:r>
              <a:rPr lang="en-US" b="1" dirty="0"/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30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29" y="1796904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</a:t>
            </a:r>
          </a:p>
          <a:p>
            <a:pPr lvl="1"/>
            <a:r>
              <a:rPr lang="en-US" dirty="0"/>
              <a:t>Use output from step #1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sz="2400" dirty="0">
                <a:solidFill>
                  <a:srgbClr val="C00000"/>
                </a:solidFill>
              </a:rPr>
              <a:t>o run this script, we need </a:t>
            </a:r>
            <a:r>
              <a:rPr lang="en-US" dirty="0">
                <a:solidFill>
                  <a:srgbClr val="C00000"/>
                </a:solidFill>
              </a:rPr>
              <a:t>first need to understand how to</a:t>
            </a:r>
            <a:r>
              <a:rPr lang="en-US" sz="2400" dirty="0">
                <a:solidFill>
                  <a:srgbClr val="C00000"/>
                </a:solidFill>
              </a:rPr>
              <a:t> submit a job using SLURM  </a:t>
            </a:r>
          </a:p>
        </p:txBody>
      </p:sp>
    </p:spTree>
    <p:extLst>
      <p:ext uri="{BB962C8B-B14F-4D97-AF65-F5344CB8AC3E}">
        <p14:creationId xmlns:p14="http://schemas.microsoft.com/office/powerpoint/2010/main" val="123141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6202-9D78-1A4C-A163-4CC387ED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of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23EC-77CE-6D43-86AD-6906ED5A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Submitting a job to an HPC machine (such as </a:t>
            </a:r>
            <a:r>
              <a:rPr lang="en-US" dirty="0" err="1"/>
              <a:t>Bluemoon</a:t>
            </a:r>
            <a:r>
              <a:rPr lang="en-US" dirty="0"/>
              <a:t> or </a:t>
            </a:r>
            <a:r>
              <a:rPr lang="en-US" dirty="0" err="1"/>
              <a:t>DeepGreen</a:t>
            </a:r>
            <a:r>
              <a:rPr lang="en-US" dirty="0"/>
              <a:t>) is done using the batch system. </a:t>
            </a:r>
          </a:p>
          <a:p>
            <a:r>
              <a:rPr lang="en-US" dirty="0"/>
              <a:t>The batch system allows users to submit jobs requesting the resources (nodes, processors, memory, GPUs) that they need. </a:t>
            </a:r>
          </a:p>
          <a:p>
            <a:r>
              <a:rPr lang="en-US" dirty="0"/>
              <a:t>The jobs are queued and then run as resources become available.</a:t>
            </a:r>
          </a:p>
          <a:p>
            <a:r>
              <a:rPr lang="en-US" dirty="0"/>
              <a:t>The batch system is called SLURM </a:t>
            </a:r>
          </a:p>
        </p:txBody>
      </p:sp>
    </p:spTree>
    <p:extLst>
      <p:ext uri="{BB962C8B-B14F-4D97-AF65-F5344CB8AC3E}">
        <p14:creationId xmlns:p14="http://schemas.microsoft.com/office/powerpoint/2010/main" val="1375813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Steps to Job Submission: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Log in to VACC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Monitor job and wait for it to run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458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Steps to Job Submission: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Retrieve your output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6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990641"/>
            <a:ext cx="7633742" cy="448497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the top of the job script will always be several lines that start with </a:t>
            </a:r>
            <a:r>
              <a:rPr lang="en-US" sz="2800" b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#SBATCH</a:t>
            </a:r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SLURM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 is then followed by the commands to be executed in the script.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5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/>
          </a:bodyPr>
          <a:lstStyle/>
          <a:p>
            <a:r>
              <a:rPr lang="en-US" dirty="0"/>
              <a:t>Common SLURM Directives</a:t>
            </a:r>
          </a:p>
        </p:txBody>
      </p:sp>
    </p:spTree>
    <p:extLst>
      <p:ext uri="{BB962C8B-B14F-4D97-AF65-F5344CB8AC3E}">
        <p14:creationId xmlns:p14="http://schemas.microsoft.com/office/powerpoint/2010/main" val="210756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D5B-0626-1A47-8382-5605E73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Final Grade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7F432C-2DDF-1444-9C94-4EBE4DF5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8659"/>
              </p:ext>
            </p:extLst>
          </p:nvPr>
        </p:nvGraphicFramePr>
        <p:xfrm>
          <a:off x="864780" y="1883735"/>
          <a:ext cx="7435703" cy="21179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02720">
                  <a:extLst>
                    <a:ext uri="{9D8B030D-6E8A-4147-A177-3AD203B41FA5}">
                      <a16:colId xmlns:a16="http://schemas.microsoft.com/office/drawing/2014/main" val="1697924897"/>
                    </a:ext>
                  </a:extLst>
                </a:gridCol>
                <a:gridCol w="3032983">
                  <a:extLst>
                    <a:ext uri="{9D8B030D-6E8A-4147-A177-3AD203B41FA5}">
                      <a16:colId xmlns:a16="http://schemas.microsoft.com/office/drawing/2014/main" val="530328654"/>
                    </a:ext>
                  </a:extLst>
                </a:gridCol>
              </a:tblGrid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Homework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11349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Final Project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145859"/>
                  </a:ext>
                </a:extLst>
              </a:tr>
              <a:tr h="3819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Primary article review/reflection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536633"/>
                  </a:ext>
                </a:extLst>
              </a:tr>
              <a:tr h="638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Class Participation &amp; Attendance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62289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0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855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LINUX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2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841782"/>
          </a:xfrm>
        </p:spPr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4AB9862-A9E4-0A4F-90B0-7A477FAC45AE}"/>
              </a:ext>
            </a:extLst>
          </p:cNvPr>
          <p:cNvSpPr/>
          <p:nvPr/>
        </p:nvSpPr>
        <p:spPr>
          <a:xfrm>
            <a:off x="290623" y="1906772"/>
            <a:ext cx="588335" cy="219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6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i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23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0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88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748779" y="4028935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691965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Scripts used to download SRR files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377"/>
            <a:ext cx="7886700" cy="4121585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Location on VACC: </a:t>
            </a:r>
          </a:p>
          <a:p>
            <a:pPr marL="0" indent="0">
              <a:buNone/>
            </a:pPr>
            <a:endParaRPr lang="en-US" sz="3200" b="1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24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4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53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37F6-42C3-2F48-B5AA-9934E8A8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inside </a:t>
            </a:r>
            <a:r>
              <a:rPr lang="en-US" dirty="0" err="1"/>
              <a:t>sra_fqdump.sh</a:t>
            </a:r>
            <a:endParaRPr lang="en-US" dirty="0"/>
          </a:p>
        </p:txBody>
      </p:sp>
      <p:pic>
        <p:nvPicPr>
          <p:cNvPr id="5" name="Content Placeholder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DED424-2C58-3D43-8BBB-ABF003DEA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219" y="1825625"/>
            <a:ext cx="7321562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1914FE-4F68-E14F-8AD6-49EE4EE17801}"/>
              </a:ext>
            </a:extLst>
          </p:cNvPr>
          <p:cNvCxnSpPr>
            <a:cxnSpLocks/>
          </p:cNvCxnSpPr>
          <p:nvPr/>
        </p:nvCxnSpPr>
        <p:spPr>
          <a:xfrm flipH="1">
            <a:off x="2976821" y="4214354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71B4EF-8B1A-5143-90A1-2EA794777294}"/>
              </a:ext>
            </a:extLst>
          </p:cNvPr>
          <p:cNvSpPr txBox="1"/>
          <p:nvPr/>
        </p:nvSpPr>
        <p:spPr>
          <a:xfrm>
            <a:off x="4572000" y="3924182"/>
            <a:ext cx="295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unique-add </a:t>
            </a:r>
            <a:r>
              <a:rPr lang="en-US" dirty="0" err="1"/>
              <a:t>userid</a:t>
            </a:r>
            <a:r>
              <a:rPr lang="en-US" dirty="0"/>
              <a:t> or some other identifier</a:t>
            </a:r>
          </a:p>
        </p:txBody>
      </p:sp>
    </p:spTree>
    <p:extLst>
      <p:ext uri="{BB962C8B-B14F-4D97-AF65-F5344CB8AC3E}">
        <p14:creationId xmlns:p14="http://schemas.microsoft.com/office/powerpoint/2010/main" val="2175049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8721-8D15-814B-A33C-64D5DFFF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inner_script.sh</a:t>
            </a:r>
            <a:endParaRPr lang="en-US" dirty="0"/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A72A8AA-E516-234B-8801-9190AC38E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43093"/>
            <a:ext cx="7886700" cy="3916402"/>
          </a:xfrm>
        </p:spPr>
      </p:pic>
    </p:spTree>
    <p:extLst>
      <p:ext uri="{BB962C8B-B14F-4D97-AF65-F5344CB8AC3E}">
        <p14:creationId xmlns:p14="http://schemas.microsoft.com/office/powerpoint/2010/main" val="340444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D5B-0626-1A47-8382-5605E73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Final Grade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7F432C-2DDF-1444-9C94-4EBE4DF5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65315"/>
              </p:ext>
            </p:extLst>
          </p:nvPr>
        </p:nvGraphicFramePr>
        <p:xfrm>
          <a:off x="864780" y="1883735"/>
          <a:ext cx="7435703" cy="21179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02720">
                  <a:extLst>
                    <a:ext uri="{9D8B030D-6E8A-4147-A177-3AD203B41FA5}">
                      <a16:colId xmlns:a16="http://schemas.microsoft.com/office/drawing/2014/main" val="1697924897"/>
                    </a:ext>
                  </a:extLst>
                </a:gridCol>
                <a:gridCol w="3032983">
                  <a:extLst>
                    <a:ext uri="{9D8B030D-6E8A-4147-A177-3AD203B41FA5}">
                      <a16:colId xmlns:a16="http://schemas.microsoft.com/office/drawing/2014/main" val="530328654"/>
                    </a:ext>
                  </a:extLst>
                </a:gridCol>
              </a:tblGrid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</a:rPr>
                        <a:t>Homework</a:t>
                      </a:r>
                      <a:endParaRPr lang="en-US" sz="2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50%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11349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Final Project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145859"/>
                  </a:ext>
                </a:extLst>
              </a:tr>
              <a:tr h="3819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Primary article review/reflection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10%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536633"/>
                  </a:ext>
                </a:extLst>
              </a:tr>
              <a:tr h="638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Class Participation &amp; Attendance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62289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06727"/>
                  </a:ext>
                </a:extLst>
              </a:tr>
            </a:tbl>
          </a:graphicData>
        </a:graphic>
      </p:graphicFrame>
      <p:sp>
        <p:nvSpPr>
          <p:cNvPr id="3" name="Curved Up Arrow 2">
            <a:extLst>
              <a:ext uri="{FF2B5EF4-FFF2-40B4-BE49-F238E27FC236}">
                <a16:creationId xmlns:a16="http://schemas.microsoft.com/office/drawing/2014/main" id="{DA0C5B8E-17B2-0D4B-AF1F-275BBFD569DA}"/>
              </a:ext>
            </a:extLst>
          </p:cNvPr>
          <p:cNvSpPr/>
          <p:nvPr/>
        </p:nvSpPr>
        <p:spPr>
          <a:xfrm rot="16200000">
            <a:off x="6927113" y="2241695"/>
            <a:ext cx="839972" cy="3544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72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script use </a:t>
            </a:r>
            <a:r>
              <a:rPr lang="en-US" dirty="0" err="1"/>
              <a:t>sbatch</a:t>
            </a:r>
            <a:r>
              <a:rPr lang="en-US" dirty="0"/>
              <a:t> command: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2021"/>
            <a:ext cx="7886700" cy="4064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5D3FBE9-088A-304D-A6A7-D82396F4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75543"/>
            <a:ext cx="8189843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9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0BB3-B5D4-714C-8A24-550371B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commands: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134B4F-E856-DD42-8FE4-59C48140D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84" y="1570444"/>
            <a:ext cx="7574863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926448D-4BDD-E947-9A11-089F91CDE256}"/>
              </a:ext>
            </a:extLst>
          </p:cNvPr>
          <p:cNvSpPr/>
          <p:nvPr/>
        </p:nvSpPr>
        <p:spPr>
          <a:xfrm>
            <a:off x="531628" y="3133060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6F4F991-0ABA-B941-8C8F-1F59EDB72181}"/>
              </a:ext>
            </a:extLst>
          </p:cNvPr>
          <p:cNvSpPr/>
          <p:nvPr/>
        </p:nvSpPr>
        <p:spPr>
          <a:xfrm>
            <a:off x="550653" y="3593583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8181F29-A898-9444-80AB-560CE92ACB5A}"/>
              </a:ext>
            </a:extLst>
          </p:cNvPr>
          <p:cNvSpPr/>
          <p:nvPr/>
        </p:nvSpPr>
        <p:spPr>
          <a:xfrm>
            <a:off x="550653" y="5011553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33F5A8F-2E68-6349-B568-53C2DCE86432}"/>
              </a:ext>
            </a:extLst>
          </p:cNvPr>
          <p:cNvSpPr/>
          <p:nvPr/>
        </p:nvSpPr>
        <p:spPr>
          <a:xfrm>
            <a:off x="541324" y="5430856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452" y="534786"/>
            <a:ext cx="6817632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300" b="1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endParaRPr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617" y="1418877"/>
            <a:ext cx="7889081" cy="1545134"/>
          </a:xfrm>
          <a:prstGeom prst="rect">
            <a:avLst/>
          </a:prstGeom>
        </p:spPr>
        <p:txBody>
          <a:bodyPr vert="horz" wrap="square" lIns="0" tIns="36671" rIns="0" bIns="0" rtlCol="0">
            <a:spAutoFit/>
          </a:bodyPr>
          <a:lstStyle/>
          <a:p>
            <a:pPr marL="180975" indent="-171926">
              <a:spcBef>
                <a:spcPts val="289"/>
              </a:spcBef>
              <a:buFont typeface="Arial"/>
              <a:buChar char="•"/>
              <a:tabLst>
                <a:tab pos="181451" algn="l"/>
              </a:tabLst>
            </a:pP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streams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84"/>
              </a:spcBef>
              <a:buFont typeface="Arial"/>
              <a:buChar char="•"/>
              <a:tabLst>
                <a:tab pos="524351" algn="l"/>
                <a:tab pos="1381125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STDIN	(Standard</a:t>
            </a:r>
            <a:r>
              <a:rPr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4"/>
              </a:spcBef>
              <a:buFont typeface="Arial"/>
              <a:buChar char="•"/>
              <a:tabLst>
                <a:tab pos="524351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spc="3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(Standard</a:t>
            </a:r>
            <a:r>
              <a:rPr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50"/>
              </a:spcBef>
              <a:buFont typeface="Arial"/>
              <a:buChar char="•"/>
              <a:tabLst>
                <a:tab pos="524351" algn="l"/>
                <a:tab pos="1381125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	(Standard</a:t>
            </a:r>
            <a:r>
              <a:rPr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warnings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617" y="4508580"/>
            <a:ext cx="7637621" cy="930543"/>
          </a:xfrm>
          <a:prstGeom prst="rect">
            <a:avLst/>
          </a:prstGeom>
        </p:spPr>
        <p:txBody>
          <a:bodyPr vert="horz" wrap="square" lIns="0" tIns="45244" rIns="0" bIns="0" rtlCol="0">
            <a:spAutoFit/>
          </a:bodyPr>
          <a:lstStyle/>
          <a:p>
            <a:pPr marL="180975" marR="3810" indent="-171926">
              <a:lnSpc>
                <a:spcPts val="2273"/>
              </a:lnSpc>
              <a:spcBef>
                <a:spcPts val="356"/>
              </a:spcBef>
              <a:buFont typeface="Arial"/>
              <a:buChar char="•"/>
              <a:tabLst>
                <a:tab pos="181451" algn="l"/>
              </a:tabLst>
            </a:pP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sz="21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shell,</a:t>
            </a:r>
            <a:r>
              <a:rPr sz="21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2100" spc="-4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program,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streams.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294" y="3434990"/>
            <a:ext cx="160067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</a:t>
            </a:r>
            <a:r>
              <a:rPr sz="2800" spc="-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08577" y="3452320"/>
            <a:ext cx="1025366" cy="472440"/>
            <a:chOff x="3223260" y="4143755"/>
            <a:chExt cx="1367155" cy="629920"/>
          </a:xfrm>
        </p:grpSpPr>
        <p:sp>
          <p:nvSpPr>
            <p:cNvPr id="7" name="object 7"/>
            <p:cNvSpPr/>
            <p:nvPr/>
          </p:nvSpPr>
          <p:spPr>
            <a:xfrm>
              <a:off x="3229356" y="4149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20">
                  <a:moveTo>
                    <a:pt x="1046226" y="0"/>
                  </a:moveTo>
                  <a:lnTo>
                    <a:pt x="1046226" y="154305"/>
                  </a:lnTo>
                  <a:lnTo>
                    <a:pt x="0" y="154305"/>
                  </a:lnTo>
                  <a:lnTo>
                    <a:pt x="0" y="462915"/>
                  </a:lnTo>
                  <a:lnTo>
                    <a:pt x="1046226" y="462915"/>
                  </a:lnTo>
                  <a:lnTo>
                    <a:pt x="1046226" y="617220"/>
                  </a:lnTo>
                  <a:lnTo>
                    <a:pt x="1354835" y="308610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29356" y="4149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20">
                  <a:moveTo>
                    <a:pt x="0" y="154305"/>
                  </a:moveTo>
                  <a:lnTo>
                    <a:pt x="1046226" y="154305"/>
                  </a:lnTo>
                  <a:lnTo>
                    <a:pt x="1046226" y="0"/>
                  </a:lnTo>
                  <a:lnTo>
                    <a:pt x="1354835" y="308610"/>
                  </a:lnTo>
                  <a:lnTo>
                    <a:pt x="1046226" y="617220"/>
                  </a:lnTo>
                  <a:lnTo>
                    <a:pt x="1046226" y="462915"/>
                  </a:lnTo>
                  <a:lnTo>
                    <a:pt x="0" y="462915"/>
                  </a:lnTo>
                  <a:lnTo>
                    <a:pt x="0" y="15430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8397" y="3744929"/>
            <a:ext cx="1026795" cy="472440"/>
            <a:chOff x="7409688" y="4533900"/>
            <a:chExt cx="1369060" cy="629920"/>
          </a:xfrm>
        </p:grpSpPr>
        <p:sp>
          <p:nvSpPr>
            <p:cNvPr id="10" name="object 10"/>
            <p:cNvSpPr/>
            <p:nvPr/>
          </p:nvSpPr>
          <p:spPr>
            <a:xfrm>
              <a:off x="7415784" y="4539995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1047750" y="0"/>
                  </a:moveTo>
                  <a:lnTo>
                    <a:pt x="1047750" y="154304"/>
                  </a:lnTo>
                  <a:lnTo>
                    <a:pt x="0" y="154304"/>
                  </a:lnTo>
                  <a:lnTo>
                    <a:pt x="0" y="462914"/>
                  </a:lnTo>
                  <a:lnTo>
                    <a:pt x="1047750" y="462914"/>
                  </a:lnTo>
                  <a:lnTo>
                    <a:pt x="1047750" y="617219"/>
                  </a:lnTo>
                  <a:lnTo>
                    <a:pt x="1356360" y="308609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15784" y="4539995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0" y="154304"/>
                  </a:moveTo>
                  <a:lnTo>
                    <a:pt x="1047750" y="154304"/>
                  </a:lnTo>
                  <a:lnTo>
                    <a:pt x="1047750" y="0"/>
                  </a:lnTo>
                  <a:lnTo>
                    <a:pt x="1356360" y="308609"/>
                  </a:lnTo>
                  <a:lnTo>
                    <a:pt x="1047750" y="617219"/>
                  </a:lnTo>
                  <a:lnTo>
                    <a:pt x="1047750" y="462914"/>
                  </a:lnTo>
                  <a:lnTo>
                    <a:pt x="0" y="462914"/>
                  </a:lnTo>
                  <a:lnTo>
                    <a:pt x="0" y="15430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48397" y="3159712"/>
            <a:ext cx="1026795" cy="472440"/>
            <a:chOff x="7409688" y="3753611"/>
            <a:chExt cx="1369060" cy="629920"/>
          </a:xfrm>
        </p:grpSpPr>
        <p:sp>
          <p:nvSpPr>
            <p:cNvPr id="13" name="object 13"/>
            <p:cNvSpPr/>
            <p:nvPr/>
          </p:nvSpPr>
          <p:spPr>
            <a:xfrm>
              <a:off x="7415784" y="3759707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1047750" y="0"/>
                  </a:moveTo>
                  <a:lnTo>
                    <a:pt x="1047750" y="154305"/>
                  </a:lnTo>
                  <a:lnTo>
                    <a:pt x="0" y="154305"/>
                  </a:lnTo>
                  <a:lnTo>
                    <a:pt x="0" y="462915"/>
                  </a:lnTo>
                  <a:lnTo>
                    <a:pt x="1047750" y="462915"/>
                  </a:lnTo>
                  <a:lnTo>
                    <a:pt x="1047750" y="617220"/>
                  </a:lnTo>
                  <a:lnTo>
                    <a:pt x="1356360" y="308610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415784" y="3759707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0" y="154305"/>
                  </a:moveTo>
                  <a:lnTo>
                    <a:pt x="1047750" y="154305"/>
                  </a:lnTo>
                  <a:lnTo>
                    <a:pt x="1047750" y="0"/>
                  </a:lnTo>
                  <a:lnTo>
                    <a:pt x="1356360" y="308610"/>
                  </a:lnTo>
                  <a:lnTo>
                    <a:pt x="1047750" y="617220"/>
                  </a:lnTo>
                  <a:lnTo>
                    <a:pt x="1047750" y="462915"/>
                  </a:lnTo>
                  <a:lnTo>
                    <a:pt x="0" y="462915"/>
                  </a:lnTo>
                  <a:lnTo>
                    <a:pt x="0" y="154305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5472" y="3468096"/>
            <a:ext cx="1140143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TDIN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3259" y="3126208"/>
            <a:ext cx="1986439" cy="1071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12000"/>
              </a:lnSpc>
              <a:spcBef>
                <a:spcPts val="75"/>
              </a:spcBef>
            </a:pPr>
            <a:r>
              <a:rPr sz="32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TDOUT  </a:t>
            </a:r>
            <a:r>
              <a:rPr sz="32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3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F0B4-E8BE-5848-A245-F1FAEF6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will be redirected to .out files 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CFD040E-D773-8044-BF86-0CD76B3CC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89374"/>
            <a:ext cx="7886700" cy="4223839"/>
          </a:xfrm>
        </p:spPr>
      </p:pic>
    </p:spTree>
    <p:extLst>
      <p:ext uri="{BB962C8B-B14F-4D97-AF65-F5344CB8AC3E}">
        <p14:creationId xmlns:p14="http://schemas.microsoft.com/office/powerpoint/2010/main" val="188599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E032CB-ACF4-DE47-96A5-6E8A8B40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22" y="1260647"/>
            <a:ext cx="7886700" cy="3970545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A9148F1-EADD-B742-AA6D-B1EEA22EC54E}"/>
              </a:ext>
            </a:extLst>
          </p:cNvPr>
          <p:cNvSpPr/>
          <p:nvPr/>
        </p:nvSpPr>
        <p:spPr>
          <a:xfrm>
            <a:off x="299409" y="3335082"/>
            <a:ext cx="388138" cy="226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1B79-CED4-7B46-AC56-10FEB56C1888}"/>
              </a:ext>
            </a:extLst>
          </p:cNvPr>
          <p:cNvSpPr/>
          <p:nvPr/>
        </p:nvSpPr>
        <p:spPr>
          <a:xfrm>
            <a:off x="763822" y="3335082"/>
            <a:ext cx="4254745" cy="226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88F11-91DF-7640-A189-AD2C7235D79C}"/>
              </a:ext>
            </a:extLst>
          </p:cNvPr>
          <p:cNvSpPr txBox="1"/>
          <p:nvPr/>
        </p:nvSpPr>
        <p:spPr>
          <a:xfrm>
            <a:off x="763822" y="517451"/>
            <a:ext cx="669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Any errors will be recorded in these .out files</a:t>
            </a:r>
          </a:p>
        </p:txBody>
      </p:sp>
    </p:spTree>
    <p:extLst>
      <p:ext uri="{BB962C8B-B14F-4D97-AF65-F5344CB8AC3E}">
        <p14:creationId xmlns:p14="http://schemas.microsoft.com/office/powerpoint/2010/main" val="3326883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b="1" dirty="0" err="1"/>
              <a:t>Conda</a:t>
            </a:r>
            <a:r>
              <a:rPr lang="en-US" b="1" dirty="0"/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1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29F0-87E6-3B41-88DB-F36A8669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92223"/>
            <a:ext cx="7886700" cy="5776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Conda</a:t>
            </a:r>
            <a:r>
              <a:rPr lang="en-US" dirty="0"/>
              <a:t> download 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5FE0B01-509D-0048-83DA-A0AE6EC9F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770" y="1128233"/>
            <a:ext cx="7153946" cy="5337544"/>
          </a:xfrm>
        </p:spPr>
      </p:pic>
    </p:spTree>
    <p:extLst>
      <p:ext uri="{BB962C8B-B14F-4D97-AF65-F5344CB8AC3E}">
        <p14:creationId xmlns:p14="http://schemas.microsoft.com/office/powerpoint/2010/main" val="3585071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0FBA-49D8-4F4D-87EB-EE9E05E4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E48D5F-F7F8-A146-95B0-AAA746FC8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17" y="365126"/>
            <a:ext cx="8665765" cy="4652147"/>
          </a:xfrm>
        </p:spPr>
      </p:pic>
    </p:spTree>
    <p:extLst>
      <p:ext uri="{BB962C8B-B14F-4D97-AF65-F5344CB8AC3E}">
        <p14:creationId xmlns:p14="http://schemas.microsoft.com/office/powerpoint/2010/main" val="53156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b="1" dirty="0"/>
              <a:t>Data management</a:t>
            </a:r>
          </a:p>
          <a:p>
            <a:pPr lvl="2"/>
            <a:r>
              <a:rPr lang="en-US" b="1" dirty="0"/>
              <a:t>Metafile generation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10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977" y="1440382"/>
            <a:ext cx="6462694" cy="4935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A3E77E-6748-C344-AF22-D1FAEE2C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9897"/>
          </a:xfrm>
        </p:spPr>
        <p:txBody>
          <a:bodyPr/>
          <a:lstStyle/>
          <a:p>
            <a:r>
              <a:rPr lang="en-US" dirty="0"/>
              <a:t>Data life-cycle</a:t>
            </a:r>
          </a:p>
        </p:txBody>
      </p:sp>
    </p:spTree>
    <p:extLst>
      <p:ext uri="{BB962C8B-B14F-4D97-AF65-F5344CB8AC3E}">
        <p14:creationId xmlns:p14="http://schemas.microsoft.com/office/powerpoint/2010/main" val="13025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ril 2023 Calendars – Printable Calendar 2023">
            <a:extLst>
              <a:ext uri="{FF2B5EF4-FFF2-40B4-BE49-F238E27FC236}">
                <a16:creationId xmlns:a16="http://schemas.microsoft.com/office/drawing/2014/main" id="{61237AFF-41F7-6746-991B-AFADC43C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2" y="138346"/>
            <a:ext cx="6477439" cy="50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4AB2BAEA-2ACF-2A4B-BFB8-DE11565FB0B9}"/>
              </a:ext>
            </a:extLst>
          </p:cNvPr>
          <p:cNvSpPr/>
          <p:nvPr/>
        </p:nvSpPr>
        <p:spPr>
          <a:xfrm>
            <a:off x="5694552" y="1556236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85378A1C-D80F-664C-B5FA-5996E32D639E}"/>
              </a:ext>
            </a:extLst>
          </p:cNvPr>
          <p:cNvSpPr/>
          <p:nvPr/>
        </p:nvSpPr>
        <p:spPr>
          <a:xfrm>
            <a:off x="3202988" y="3750360"/>
            <a:ext cx="480225" cy="365425"/>
          </a:xfrm>
          <a:prstGeom prst="sun">
            <a:avLst/>
          </a:prstGeom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EEDA6DA8-EEB4-CB4B-9B12-9FE54BB3EEE0}"/>
              </a:ext>
            </a:extLst>
          </p:cNvPr>
          <p:cNvSpPr/>
          <p:nvPr/>
        </p:nvSpPr>
        <p:spPr>
          <a:xfrm>
            <a:off x="3202987" y="3144303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8128884B-4E46-8845-8767-FE07D64336C8}"/>
              </a:ext>
            </a:extLst>
          </p:cNvPr>
          <p:cNvSpPr/>
          <p:nvPr/>
        </p:nvSpPr>
        <p:spPr>
          <a:xfrm>
            <a:off x="4878448" y="3195544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BD3464B-933F-434E-B35A-0EF2A363FF8F}"/>
              </a:ext>
            </a:extLst>
          </p:cNvPr>
          <p:cNvSpPr/>
          <p:nvPr/>
        </p:nvSpPr>
        <p:spPr>
          <a:xfrm>
            <a:off x="4878448" y="264072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>
            <a:extLst>
              <a:ext uri="{FF2B5EF4-FFF2-40B4-BE49-F238E27FC236}">
                <a16:creationId xmlns:a16="http://schemas.microsoft.com/office/drawing/2014/main" id="{8A9BBB7B-77B3-D24A-931C-41AB1D922AB0}"/>
              </a:ext>
            </a:extLst>
          </p:cNvPr>
          <p:cNvSpPr/>
          <p:nvPr/>
        </p:nvSpPr>
        <p:spPr>
          <a:xfrm>
            <a:off x="3208356" y="264080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87F4D0FF-4835-BA46-9FBD-B0330ECDC078}"/>
              </a:ext>
            </a:extLst>
          </p:cNvPr>
          <p:cNvSpPr/>
          <p:nvPr/>
        </p:nvSpPr>
        <p:spPr>
          <a:xfrm>
            <a:off x="4980564" y="3750359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57DD1027-E276-3347-80E7-8F1C2FEC5F6E}"/>
              </a:ext>
            </a:extLst>
          </p:cNvPr>
          <p:cNvSpPr/>
          <p:nvPr/>
        </p:nvSpPr>
        <p:spPr>
          <a:xfrm>
            <a:off x="1686077" y="5245734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82959B2D-0C8D-BD48-A0EC-AE3DF9224279}"/>
              </a:ext>
            </a:extLst>
          </p:cNvPr>
          <p:cNvSpPr/>
          <p:nvPr/>
        </p:nvSpPr>
        <p:spPr>
          <a:xfrm>
            <a:off x="1686077" y="5713622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n 13">
            <a:extLst>
              <a:ext uri="{FF2B5EF4-FFF2-40B4-BE49-F238E27FC236}">
                <a16:creationId xmlns:a16="http://schemas.microsoft.com/office/drawing/2014/main" id="{95B9ACC8-1BAE-C945-B2DD-549DC181B8D6}"/>
              </a:ext>
            </a:extLst>
          </p:cNvPr>
          <p:cNvSpPr/>
          <p:nvPr/>
        </p:nvSpPr>
        <p:spPr>
          <a:xfrm>
            <a:off x="1664676" y="6181510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082A1-29B8-1542-B917-225A60392C69}"/>
              </a:ext>
            </a:extLst>
          </p:cNvPr>
          <p:cNvSpPr txBox="1"/>
          <p:nvPr/>
        </p:nvSpPr>
        <p:spPr>
          <a:xfrm>
            <a:off x="2166302" y="519923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literature summary #1 due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08790-5C7F-434E-9A92-3A57ED3608F4}"/>
              </a:ext>
            </a:extLst>
          </p:cNvPr>
          <p:cNvSpPr txBox="1"/>
          <p:nvPr/>
        </p:nvSpPr>
        <p:spPr>
          <a:xfrm>
            <a:off x="2166302" y="56828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79B9F-D247-8E4B-8CBF-A7A93B1F5D13}"/>
              </a:ext>
            </a:extLst>
          </p:cNvPr>
          <p:cNvSpPr txBox="1"/>
          <p:nvPr/>
        </p:nvSpPr>
        <p:spPr>
          <a:xfrm>
            <a:off x="2226554" y="616653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presentation #1 </a:t>
            </a:r>
          </a:p>
        </p:txBody>
      </p:sp>
      <p:sp>
        <p:nvSpPr>
          <p:cNvPr id="18" name="Sun 17">
            <a:extLst>
              <a:ext uri="{FF2B5EF4-FFF2-40B4-BE49-F238E27FC236}">
                <a16:creationId xmlns:a16="http://schemas.microsoft.com/office/drawing/2014/main" id="{0B8728A8-F793-444A-AA1B-71FA901FADC4}"/>
              </a:ext>
            </a:extLst>
          </p:cNvPr>
          <p:cNvSpPr/>
          <p:nvPr/>
        </p:nvSpPr>
        <p:spPr>
          <a:xfrm>
            <a:off x="4257101" y="5682885"/>
            <a:ext cx="480225" cy="365425"/>
          </a:xfrm>
          <a:prstGeom prst="sun">
            <a:avLst/>
          </a:prstGeom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152BF-82B4-814E-A450-8D322552BC6B}"/>
              </a:ext>
            </a:extLst>
          </p:cNvPr>
          <p:cNvSpPr txBox="1"/>
          <p:nvPr/>
        </p:nvSpPr>
        <p:spPr>
          <a:xfrm>
            <a:off x="4817023" y="5665538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primary literature review #2 due</a:t>
            </a:r>
          </a:p>
        </p:txBody>
      </p:sp>
    </p:spTree>
    <p:extLst>
      <p:ext uri="{BB962C8B-B14F-4D97-AF65-F5344CB8AC3E}">
        <p14:creationId xmlns:p14="http://schemas.microsoft.com/office/powerpoint/2010/main" val="9600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703" y="596492"/>
            <a:ext cx="6953270" cy="621969"/>
          </a:xfrm>
          <a:prstGeom prst="rect">
            <a:avLst/>
          </a:prstGeom>
        </p:spPr>
        <p:txBody>
          <a:bodyPr vert="horz" wrap="square" lIns="0" tIns="6354" rIns="0" bIns="0" rtlCol="0" anchor="ctr">
            <a:spAutoFit/>
          </a:bodyPr>
          <a:lstStyle/>
          <a:p>
            <a:pPr marL="5776">
              <a:lnSpc>
                <a:spcPct val="100000"/>
              </a:lnSpc>
              <a:spcBef>
                <a:spcPts val="50"/>
              </a:spcBef>
            </a:pP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4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sz="40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247" y="1609819"/>
            <a:ext cx="7800205" cy="409170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473661" indent="-45720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b="1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much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raw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976" marR="808923" indent="-457200">
              <a:lnSpc>
                <a:spcPct val="104700"/>
              </a:lnSpc>
              <a:spcBef>
                <a:spcPts val="1371"/>
              </a:spcBef>
              <a:buFont typeface="Arial" panose="020B0604020202020204" pitchFamily="34" charset="0"/>
              <a:buChar char="•"/>
            </a:pP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performing.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spc="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976" marR="808923" indent="-457200">
              <a:lnSpc>
                <a:spcPct val="104700"/>
              </a:lnSpc>
              <a:spcBef>
                <a:spcPts val="1371"/>
              </a:spcBef>
              <a:buFont typeface="Arial" panose="020B0604020202020204" pitchFamily="34" charset="0"/>
              <a:buChar char="•"/>
            </a:pP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46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data files will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661" indent="-457200">
              <a:spcBef>
                <a:spcPts val="1467"/>
              </a:spcBef>
              <a:buFont typeface="Arial" panose="020B0604020202020204" pitchFamily="34" charset="0"/>
              <a:buChar char="•"/>
            </a:pP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410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3114" y="2399939"/>
            <a:ext cx="3314700" cy="3113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8845" y="274381"/>
            <a:ext cx="8273212" cy="1191259"/>
          </a:xfrm>
          <a:prstGeom prst="rect">
            <a:avLst/>
          </a:prstGeom>
          <a:noFill/>
        </p:spPr>
        <p:txBody>
          <a:bodyPr vert="horz" wrap="square" lIns="0" tIns="28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2"/>
              </a:spcBef>
            </a:pPr>
            <a:endParaRPr sz="4139" dirty="0">
              <a:latin typeface="Times New Roman"/>
              <a:cs typeface="Times New Roman"/>
            </a:endParaRPr>
          </a:p>
          <a:p>
            <a:pPr marL="179344">
              <a:lnSpc>
                <a:spcPct val="100000"/>
              </a:lnSpc>
            </a:pP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3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290" y="2547461"/>
            <a:ext cx="111110" cy="1260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839" y="4184454"/>
            <a:ext cx="111110" cy="1260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9839" y="1721265"/>
            <a:ext cx="4817207" cy="473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r>
              <a:rPr sz="2400" spc="-2" dirty="0">
                <a:latin typeface="HelveticaNeue-Light"/>
                <a:cs typeface="HelveticaNeue-Light"/>
              </a:rPr>
              <a:t>For </a:t>
            </a:r>
            <a:r>
              <a:rPr sz="2400" spc="-5" dirty="0">
                <a:latin typeface="HelveticaNeue-Light"/>
                <a:cs typeface="HelveticaNeue-Light"/>
              </a:rPr>
              <a:t>NGS </a:t>
            </a:r>
            <a:r>
              <a:rPr sz="2400" spc="-2" dirty="0">
                <a:latin typeface="HelveticaNeue-Light"/>
                <a:cs typeface="HelveticaNeue-Light"/>
              </a:rPr>
              <a:t>experiments, these </a:t>
            </a:r>
            <a:r>
              <a:rPr sz="2400" spc="-14" dirty="0">
                <a:latin typeface="HelveticaNeue-Light"/>
                <a:cs typeface="HelveticaNeue-Light"/>
              </a:rPr>
              <a:t>are </a:t>
            </a:r>
            <a:r>
              <a:rPr sz="2400" spc="-2" dirty="0">
                <a:latin typeface="HelveticaNeue-Light"/>
                <a:cs typeface="HelveticaNeue-Light"/>
              </a:rPr>
              <a:t>the </a:t>
            </a:r>
            <a:r>
              <a:rPr sz="2400" b="1" spc="-20" dirty="0">
                <a:latin typeface="HelveticaNeue-Light"/>
                <a:cs typeface="HelveticaNeue-Light"/>
              </a:rPr>
              <a:t>FASTQ</a:t>
            </a:r>
            <a:r>
              <a:rPr sz="2400" spc="-20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files you obtain </a:t>
            </a:r>
            <a:r>
              <a:rPr sz="2400" spc="-11" dirty="0">
                <a:latin typeface="HelveticaNeue-Light"/>
                <a:cs typeface="HelveticaNeue-Light"/>
              </a:rPr>
              <a:t>from </a:t>
            </a:r>
            <a:r>
              <a:rPr sz="2400" spc="-2" dirty="0">
                <a:latin typeface="HelveticaNeue-Light"/>
                <a:cs typeface="HelveticaNeue-Light"/>
              </a:rPr>
              <a:t>your sequencing facility </a:t>
            </a:r>
            <a:r>
              <a:rPr lang="en-US" sz="2400" spc="-2" dirty="0">
                <a:latin typeface="HelveticaNeue-Light"/>
                <a:cs typeface="HelveticaNeue-Light"/>
              </a:rPr>
              <a:t>or GEO</a:t>
            </a: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endParaRPr lang="en-US" sz="2400" spc="-2" dirty="0">
              <a:latin typeface="HelveticaNeue-Light"/>
              <a:cs typeface="HelveticaNeue-Light"/>
            </a:endParaRP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r>
              <a:rPr sz="2400" spc="-2" dirty="0">
                <a:latin typeface="HelveticaNeue-Light"/>
                <a:cs typeface="HelveticaNeue-Light"/>
              </a:rPr>
              <a:t>This data should never be </a:t>
            </a:r>
            <a:r>
              <a:rPr sz="2400" spc="-7" dirty="0">
                <a:latin typeface="HelveticaNeue-Light"/>
                <a:cs typeface="HelveticaNeue-Light"/>
              </a:rPr>
              <a:t>directly </a:t>
            </a:r>
            <a:r>
              <a:rPr sz="2400" spc="-2" dirty="0">
                <a:latin typeface="HelveticaNeue-Light"/>
                <a:cs typeface="HelveticaNeue-Light"/>
              </a:rPr>
              <a:t>modified (i.e. </a:t>
            </a:r>
            <a:r>
              <a:rPr sz="2400" spc="-42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always keep a copy of this </a:t>
            </a:r>
            <a:r>
              <a:rPr sz="2400" spc="-7" dirty="0">
                <a:latin typeface="HelveticaNeue-Light"/>
                <a:cs typeface="HelveticaNeue-Light"/>
              </a:rPr>
              <a:t>stored somewhere, </a:t>
            </a:r>
            <a:r>
              <a:rPr sz="2400" spc="-42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untouched</a:t>
            </a:r>
            <a:r>
              <a:rPr sz="2400" spc="-5" dirty="0">
                <a:latin typeface="HelveticaNeue-Light"/>
                <a:cs typeface="HelveticaNeue-Light"/>
              </a:rPr>
              <a:t> </a:t>
            </a:r>
            <a:r>
              <a:rPr sz="2400" spc="-11" dirty="0">
                <a:latin typeface="HelveticaNeue-Light"/>
                <a:cs typeface="HelveticaNeue-Light"/>
              </a:rPr>
              <a:t>from</a:t>
            </a:r>
            <a:r>
              <a:rPr sz="2400" spc="-2" dirty="0">
                <a:latin typeface="HelveticaNeue-Light"/>
                <a:cs typeface="HelveticaNeue-Light"/>
              </a:rPr>
              <a:t> its original</a:t>
            </a:r>
            <a:r>
              <a:rPr sz="2400" spc="-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state)</a:t>
            </a:r>
            <a:endParaRPr sz="2400" dirty="0">
              <a:latin typeface="HelveticaNeue-Light"/>
              <a:cs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3544432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E7B3C6-4DAE-4748-9DF4-BD547DF3E6AD}"/>
              </a:ext>
            </a:extLst>
          </p:cNvPr>
          <p:cNvSpPr/>
          <p:nvPr/>
        </p:nvSpPr>
        <p:spPr>
          <a:xfrm>
            <a:off x="474920" y="1460205"/>
            <a:ext cx="1793359" cy="595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FASTQ.gz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07C9B-6B7F-384D-9979-0F6A73B9976E}"/>
              </a:ext>
            </a:extLst>
          </p:cNvPr>
          <p:cNvSpPr/>
          <p:nvPr/>
        </p:nvSpPr>
        <p:spPr>
          <a:xfrm>
            <a:off x="2824716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Trimmed.FASTQ.gz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C9BFB5-7662-7641-A95F-AA708F4DC15D}"/>
              </a:ext>
            </a:extLst>
          </p:cNvPr>
          <p:cNvSpPr/>
          <p:nvPr/>
        </p:nvSpPr>
        <p:spPr>
          <a:xfrm>
            <a:off x="5769934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0AA966-4920-9E48-86B4-88DD8E0DE505}"/>
              </a:ext>
            </a:extLst>
          </p:cNvPr>
          <p:cNvSpPr/>
          <p:nvPr/>
        </p:nvSpPr>
        <p:spPr>
          <a:xfrm>
            <a:off x="5769934" y="3530299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8BDAB-9D8C-A546-8881-3D7856A976F9}"/>
              </a:ext>
            </a:extLst>
          </p:cNvPr>
          <p:cNvSpPr txBox="1"/>
          <p:nvPr/>
        </p:nvSpPr>
        <p:spPr>
          <a:xfrm>
            <a:off x="960148" y="8597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6C7C-640E-4648-8D62-E8A4E1C0E17E}"/>
              </a:ext>
            </a:extLst>
          </p:cNvPr>
          <p:cNvSpPr txBox="1"/>
          <p:nvPr/>
        </p:nvSpPr>
        <p:spPr>
          <a:xfrm>
            <a:off x="3766079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F5C3-EC7F-824E-8B48-E02649EA6563}"/>
              </a:ext>
            </a:extLst>
          </p:cNvPr>
          <p:cNvSpPr txBox="1"/>
          <p:nvPr/>
        </p:nvSpPr>
        <p:spPr>
          <a:xfrm>
            <a:off x="6498647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8D713-A060-C24C-B520-87BC7E2BFDC5}"/>
              </a:ext>
            </a:extLst>
          </p:cNvPr>
          <p:cNvSpPr txBox="1"/>
          <p:nvPr/>
        </p:nvSpPr>
        <p:spPr>
          <a:xfrm>
            <a:off x="6593414" y="3045139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34AB9B0-6529-914E-854C-8442FF6AD6AB}"/>
              </a:ext>
            </a:extLst>
          </p:cNvPr>
          <p:cNvSpPr/>
          <p:nvPr/>
        </p:nvSpPr>
        <p:spPr>
          <a:xfrm>
            <a:off x="238169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BB4E3F-D98B-A04D-BD15-8C5CF5CE8FE2}"/>
              </a:ext>
            </a:extLst>
          </p:cNvPr>
          <p:cNvSpPr/>
          <p:nvPr/>
        </p:nvSpPr>
        <p:spPr>
          <a:xfrm>
            <a:off x="534463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FD242E-70F3-8140-B5AB-0E95192BDE1E}"/>
              </a:ext>
            </a:extLst>
          </p:cNvPr>
          <p:cNvSpPr/>
          <p:nvPr/>
        </p:nvSpPr>
        <p:spPr>
          <a:xfrm rot="5400000">
            <a:off x="6483500" y="2528960"/>
            <a:ext cx="945930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A02C0-4A39-DD48-B2EB-8542B3BF3ADB}"/>
              </a:ext>
            </a:extLst>
          </p:cNvPr>
          <p:cNvSpPr txBox="1"/>
          <p:nvPr/>
        </p:nvSpPr>
        <p:spPr>
          <a:xfrm>
            <a:off x="1038694" y="2261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E22D7-D8F2-5040-BCDE-6059123634AA}"/>
              </a:ext>
            </a:extLst>
          </p:cNvPr>
          <p:cNvSpPr txBox="1"/>
          <p:nvPr/>
        </p:nvSpPr>
        <p:spPr>
          <a:xfrm>
            <a:off x="3586963" y="21944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A2F9B-D1B7-C947-A827-3780F8EDA1D3}"/>
              </a:ext>
            </a:extLst>
          </p:cNvPr>
          <p:cNvSpPr txBox="1"/>
          <p:nvPr/>
        </p:nvSpPr>
        <p:spPr>
          <a:xfrm>
            <a:off x="7495765" y="2154023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12-15GB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E2584-C930-934E-B848-476D2A7FC62A}"/>
              </a:ext>
            </a:extLst>
          </p:cNvPr>
          <p:cNvSpPr txBox="1"/>
          <p:nvPr/>
        </p:nvSpPr>
        <p:spPr>
          <a:xfrm>
            <a:off x="6498647" y="4276808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 1GB</a:t>
            </a:r>
          </a:p>
        </p:txBody>
      </p:sp>
    </p:spTree>
    <p:extLst>
      <p:ext uri="{BB962C8B-B14F-4D97-AF65-F5344CB8AC3E}">
        <p14:creationId xmlns:p14="http://schemas.microsoft.com/office/powerpoint/2010/main" val="3863133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E7B3C6-4DAE-4748-9DF4-BD547DF3E6AD}"/>
              </a:ext>
            </a:extLst>
          </p:cNvPr>
          <p:cNvSpPr/>
          <p:nvPr/>
        </p:nvSpPr>
        <p:spPr>
          <a:xfrm>
            <a:off x="474920" y="1460205"/>
            <a:ext cx="1793359" cy="595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FASTQ.gz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07C9B-6B7F-384D-9979-0F6A73B9976E}"/>
              </a:ext>
            </a:extLst>
          </p:cNvPr>
          <p:cNvSpPr/>
          <p:nvPr/>
        </p:nvSpPr>
        <p:spPr>
          <a:xfrm>
            <a:off x="2824716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Trimmed.FASTQ.gz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C9BFB5-7662-7641-A95F-AA708F4DC15D}"/>
              </a:ext>
            </a:extLst>
          </p:cNvPr>
          <p:cNvSpPr/>
          <p:nvPr/>
        </p:nvSpPr>
        <p:spPr>
          <a:xfrm>
            <a:off x="5769934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0AA966-4920-9E48-86B4-88DD8E0DE505}"/>
              </a:ext>
            </a:extLst>
          </p:cNvPr>
          <p:cNvSpPr/>
          <p:nvPr/>
        </p:nvSpPr>
        <p:spPr>
          <a:xfrm>
            <a:off x="5769934" y="3530299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8BDAB-9D8C-A546-8881-3D7856A976F9}"/>
              </a:ext>
            </a:extLst>
          </p:cNvPr>
          <p:cNvSpPr txBox="1"/>
          <p:nvPr/>
        </p:nvSpPr>
        <p:spPr>
          <a:xfrm>
            <a:off x="960148" y="8597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6C7C-640E-4648-8D62-E8A4E1C0E17E}"/>
              </a:ext>
            </a:extLst>
          </p:cNvPr>
          <p:cNvSpPr txBox="1"/>
          <p:nvPr/>
        </p:nvSpPr>
        <p:spPr>
          <a:xfrm>
            <a:off x="3766079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F5C3-EC7F-824E-8B48-E02649EA6563}"/>
              </a:ext>
            </a:extLst>
          </p:cNvPr>
          <p:cNvSpPr txBox="1"/>
          <p:nvPr/>
        </p:nvSpPr>
        <p:spPr>
          <a:xfrm>
            <a:off x="6498647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8D713-A060-C24C-B520-87BC7E2BFDC5}"/>
              </a:ext>
            </a:extLst>
          </p:cNvPr>
          <p:cNvSpPr txBox="1"/>
          <p:nvPr/>
        </p:nvSpPr>
        <p:spPr>
          <a:xfrm>
            <a:off x="6593414" y="3045139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34AB9B0-6529-914E-854C-8442FF6AD6AB}"/>
              </a:ext>
            </a:extLst>
          </p:cNvPr>
          <p:cNvSpPr/>
          <p:nvPr/>
        </p:nvSpPr>
        <p:spPr>
          <a:xfrm>
            <a:off x="238169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BB4E3F-D98B-A04D-BD15-8C5CF5CE8FE2}"/>
              </a:ext>
            </a:extLst>
          </p:cNvPr>
          <p:cNvSpPr/>
          <p:nvPr/>
        </p:nvSpPr>
        <p:spPr>
          <a:xfrm>
            <a:off x="534463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FD242E-70F3-8140-B5AB-0E95192BDE1E}"/>
              </a:ext>
            </a:extLst>
          </p:cNvPr>
          <p:cNvSpPr/>
          <p:nvPr/>
        </p:nvSpPr>
        <p:spPr>
          <a:xfrm rot="5400000">
            <a:off x="6483500" y="2528960"/>
            <a:ext cx="945930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A02C0-4A39-DD48-B2EB-8542B3BF3ADB}"/>
              </a:ext>
            </a:extLst>
          </p:cNvPr>
          <p:cNvSpPr txBox="1"/>
          <p:nvPr/>
        </p:nvSpPr>
        <p:spPr>
          <a:xfrm>
            <a:off x="1038694" y="2261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E22D7-D8F2-5040-BCDE-6059123634AA}"/>
              </a:ext>
            </a:extLst>
          </p:cNvPr>
          <p:cNvSpPr txBox="1"/>
          <p:nvPr/>
        </p:nvSpPr>
        <p:spPr>
          <a:xfrm>
            <a:off x="3586963" y="21944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A2F9B-D1B7-C947-A827-3780F8EDA1D3}"/>
              </a:ext>
            </a:extLst>
          </p:cNvPr>
          <p:cNvSpPr txBox="1"/>
          <p:nvPr/>
        </p:nvSpPr>
        <p:spPr>
          <a:xfrm>
            <a:off x="7495765" y="2154023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12-15GB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E2584-C930-934E-B848-476D2A7FC62A}"/>
              </a:ext>
            </a:extLst>
          </p:cNvPr>
          <p:cNvSpPr txBox="1"/>
          <p:nvPr/>
        </p:nvSpPr>
        <p:spPr>
          <a:xfrm>
            <a:off x="6498647" y="4276808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 1GB</a:t>
            </a: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35F0E457-88C0-E648-B944-81F15648ECE4}"/>
              </a:ext>
            </a:extLst>
          </p:cNvPr>
          <p:cNvSpPr/>
          <p:nvPr/>
        </p:nvSpPr>
        <p:spPr>
          <a:xfrm>
            <a:off x="1038694" y="2836085"/>
            <a:ext cx="648912" cy="1679944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9B703-09C7-1D41-B295-1C235BA9596F}"/>
              </a:ext>
            </a:extLst>
          </p:cNvPr>
          <p:cNvSpPr txBox="1"/>
          <p:nvPr/>
        </p:nvSpPr>
        <p:spPr>
          <a:xfrm>
            <a:off x="275643" y="4535887"/>
            <a:ext cx="3177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Files you are collecting using </a:t>
            </a:r>
            <a:r>
              <a:rPr lang="en-US" sz="2000" dirty="0" err="1"/>
              <a:t>sratoolkit</a:t>
            </a:r>
            <a:endParaRPr lang="en-US" sz="2000" dirty="0"/>
          </a:p>
          <a:p>
            <a:r>
              <a:rPr lang="en-US" sz="2000" dirty="0" err="1"/>
              <a:t>Fastq</a:t>
            </a:r>
            <a:r>
              <a:rPr lang="en-US" sz="2000" dirty="0"/>
              <a:t>-dump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17A24-9664-B84E-81F8-5184D898A6C7}"/>
              </a:ext>
            </a:extLst>
          </p:cNvPr>
          <p:cNvSpPr txBox="1"/>
          <p:nvPr/>
        </p:nvSpPr>
        <p:spPr>
          <a:xfrm>
            <a:off x="1591658" y="5664188"/>
            <a:ext cx="5642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846"/>
              </a:spcBef>
            </a:pPr>
            <a:r>
              <a:rPr lang="en-US" sz="2400" b="1" i="1" spc="-2" dirty="0"/>
              <a:t>You will need to collect information about the data you are processing</a:t>
            </a:r>
          </a:p>
        </p:txBody>
      </p:sp>
    </p:spTree>
    <p:extLst>
      <p:ext uri="{BB962C8B-B14F-4D97-AF65-F5344CB8AC3E}">
        <p14:creationId xmlns:p14="http://schemas.microsoft.com/office/powerpoint/2010/main" val="522435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5614-84A5-804F-831C-A60508A8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C78E4-2734-F64F-8DA6-3E8984A5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are data that provide information about the data you are processing</a:t>
            </a:r>
          </a:p>
          <a:p>
            <a:r>
              <a:rPr lang="en-US" dirty="0"/>
              <a:t>Metadata exists to give data context </a:t>
            </a:r>
          </a:p>
          <a:p>
            <a:r>
              <a:rPr lang="en-US" dirty="0"/>
              <a:t>In genomics or transcriptomics, metadata describes the sample that the DNA/RNA sequence was obtained from, the organism, the cell line, and library preparation method</a:t>
            </a:r>
          </a:p>
        </p:txBody>
      </p:sp>
    </p:spTree>
    <p:extLst>
      <p:ext uri="{BB962C8B-B14F-4D97-AF65-F5344CB8AC3E}">
        <p14:creationId xmlns:p14="http://schemas.microsoft.com/office/powerpoint/2010/main" val="168905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7B21-CE04-A041-9033-46E3DF70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HTS data to GEO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44891-9718-A648-88CF-48357355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64911"/>
            <a:ext cx="7886700" cy="1612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Homework assignment #1:  </a:t>
            </a:r>
            <a:r>
              <a:rPr lang="en-US" dirty="0" err="1"/>
              <a:t>HTS_GEO_submission_template.xlsx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B60FF-8F35-294D-A42E-C7A64FEAC425}"/>
              </a:ext>
            </a:extLst>
          </p:cNvPr>
          <p:cNvSpPr txBox="1"/>
          <p:nvPr/>
        </p:nvSpPr>
        <p:spPr>
          <a:xfrm>
            <a:off x="815163" y="2565991"/>
            <a:ext cx="708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www.ncbi.nlm.nih.gov</a:t>
            </a:r>
            <a:r>
              <a:rPr lang="en-US" sz="2800" dirty="0"/>
              <a:t>/geo/info/</a:t>
            </a:r>
            <a:r>
              <a:rPr lang="en-US" sz="2800" dirty="0" err="1"/>
              <a:t>seq.html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383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ril 2023 Calendars – Printable Calendar 2023">
            <a:extLst>
              <a:ext uri="{FF2B5EF4-FFF2-40B4-BE49-F238E27FC236}">
                <a16:creationId xmlns:a16="http://schemas.microsoft.com/office/drawing/2014/main" id="{61237AFF-41F7-6746-991B-AFADC43C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2" y="138346"/>
            <a:ext cx="6477439" cy="50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4AB2BAEA-2ACF-2A4B-BFB8-DE11565FB0B9}"/>
              </a:ext>
            </a:extLst>
          </p:cNvPr>
          <p:cNvSpPr/>
          <p:nvPr/>
        </p:nvSpPr>
        <p:spPr>
          <a:xfrm>
            <a:off x="5694552" y="1556236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85378A1C-D80F-664C-B5FA-5996E32D639E}"/>
              </a:ext>
            </a:extLst>
          </p:cNvPr>
          <p:cNvSpPr/>
          <p:nvPr/>
        </p:nvSpPr>
        <p:spPr>
          <a:xfrm>
            <a:off x="3202988" y="3750360"/>
            <a:ext cx="480225" cy="365425"/>
          </a:xfrm>
          <a:prstGeom prst="sun">
            <a:avLst/>
          </a:prstGeom>
          <a:solidFill>
            <a:schemeClr val="tx1"/>
          </a:solidFill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EEDA6DA8-EEB4-CB4B-9B12-9FE54BB3EEE0}"/>
              </a:ext>
            </a:extLst>
          </p:cNvPr>
          <p:cNvSpPr/>
          <p:nvPr/>
        </p:nvSpPr>
        <p:spPr>
          <a:xfrm>
            <a:off x="3202987" y="3144303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8128884B-4E46-8845-8767-FE07D64336C8}"/>
              </a:ext>
            </a:extLst>
          </p:cNvPr>
          <p:cNvSpPr/>
          <p:nvPr/>
        </p:nvSpPr>
        <p:spPr>
          <a:xfrm>
            <a:off x="4878448" y="3195544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BD3464B-933F-434E-B35A-0EF2A363FF8F}"/>
              </a:ext>
            </a:extLst>
          </p:cNvPr>
          <p:cNvSpPr/>
          <p:nvPr/>
        </p:nvSpPr>
        <p:spPr>
          <a:xfrm>
            <a:off x="4878448" y="264072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>
            <a:extLst>
              <a:ext uri="{FF2B5EF4-FFF2-40B4-BE49-F238E27FC236}">
                <a16:creationId xmlns:a16="http://schemas.microsoft.com/office/drawing/2014/main" id="{8A9BBB7B-77B3-D24A-931C-41AB1D922AB0}"/>
              </a:ext>
            </a:extLst>
          </p:cNvPr>
          <p:cNvSpPr/>
          <p:nvPr/>
        </p:nvSpPr>
        <p:spPr>
          <a:xfrm>
            <a:off x="3208356" y="264080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87F4D0FF-4835-BA46-9FBD-B0330ECDC078}"/>
              </a:ext>
            </a:extLst>
          </p:cNvPr>
          <p:cNvSpPr/>
          <p:nvPr/>
        </p:nvSpPr>
        <p:spPr>
          <a:xfrm>
            <a:off x="4980564" y="3750359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57DD1027-E276-3347-80E7-8F1C2FEC5F6E}"/>
              </a:ext>
            </a:extLst>
          </p:cNvPr>
          <p:cNvSpPr/>
          <p:nvPr/>
        </p:nvSpPr>
        <p:spPr>
          <a:xfrm>
            <a:off x="1686077" y="5245734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82959B2D-0C8D-BD48-A0EC-AE3DF9224279}"/>
              </a:ext>
            </a:extLst>
          </p:cNvPr>
          <p:cNvSpPr/>
          <p:nvPr/>
        </p:nvSpPr>
        <p:spPr>
          <a:xfrm>
            <a:off x="1686077" y="5713622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n 13">
            <a:extLst>
              <a:ext uri="{FF2B5EF4-FFF2-40B4-BE49-F238E27FC236}">
                <a16:creationId xmlns:a16="http://schemas.microsoft.com/office/drawing/2014/main" id="{95B9ACC8-1BAE-C945-B2DD-549DC181B8D6}"/>
              </a:ext>
            </a:extLst>
          </p:cNvPr>
          <p:cNvSpPr/>
          <p:nvPr/>
        </p:nvSpPr>
        <p:spPr>
          <a:xfrm>
            <a:off x="1664676" y="6181510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082A1-29B8-1542-B917-225A60392C69}"/>
              </a:ext>
            </a:extLst>
          </p:cNvPr>
          <p:cNvSpPr txBox="1"/>
          <p:nvPr/>
        </p:nvSpPr>
        <p:spPr>
          <a:xfrm>
            <a:off x="2166302" y="519923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literature summary #1 due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08790-5C7F-434E-9A92-3A57ED3608F4}"/>
              </a:ext>
            </a:extLst>
          </p:cNvPr>
          <p:cNvSpPr txBox="1"/>
          <p:nvPr/>
        </p:nvSpPr>
        <p:spPr>
          <a:xfrm>
            <a:off x="2166302" y="56828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79B9F-D247-8E4B-8CBF-A7A93B1F5D13}"/>
              </a:ext>
            </a:extLst>
          </p:cNvPr>
          <p:cNvSpPr txBox="1"/>
          <p:nvPr/>
        </p:nvSpPr>
        <p:spPr>
          <a:xfrm>
            <a:off x="2226554" y="616653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presentation #1 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1172862-21B8-0D44-8E8D-C124032520D5}"/>
              </a:ext>
            </a:extLst>
          </p:cNvPr>
          <p:cNvSpPr/>
          <p:nvPr/>
        </p:nvSpPr>
        <p:spPr>
          <a:xfrm>
            <a:off x="3453834" y="5857348"/>
            <a:ext cx="1297172" cy="77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636A7-E334-CD4E-893A-C231B59B5932}"/>
              </a:ext>
            </a:extLst>
          </p:cNvPr>
          <p:cNvSpPr txBox="1"/>
          <p:nvPr/>
        </p:nvSpPr>
        <p:spPr>
          <a:xfrm>
            <a:off x="4813203" y="567268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homework or 2 “mini” homework </a:t>
            </a:r>
          </a:p>
        </p:txBody>
      </p:sp>
    </p:spTree>
    <p:extLst>
      <p:ext uri="{BB962C8B-B14F-4D97-AF65-F5344CB8AC3E}">
        <p14:creationId xmlns:p14="http://schemas.microsoft.com/office/powerpoint/2010/main" val="338660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b="1" dirty="0"/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524518"/>
            <a:ext cx="2047029" cy="56409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600" b="1" spc="-23" dirty="0"/>
              <a:t>Shell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38086" y="1471973"/>
            <a:ext cx="7758589" cy="3914053"/>
          </a:xfrm>
          <a:prstGeom prst="rect">
            <a:avLst/>
          </a:prstGeom>
        </p:spPr>
        <p:txBody>
          <a:bodyPr vert="horz" wrap="square" lIns="0" tIns="73819" rIns="0" bIns="0" rtlCol="0">
            <a:spAutoFit/>
          </a:bodyPr>
          <a:lstStyle/>
          <a:p>
            <a:pPr marL="180975" indent="-171926">
              <a:spcBef>
                <a:spcPts val="581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interpreter,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</a:t>
            </a:r>
            <a:r>
              <a:rPr sz="2400" spc="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506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r>
              <a:rPr sz="24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76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1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4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ZSH</a:t>
            </a:r>
            <a:r>
              <a:rPr sz="20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472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499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sz="2400" spc="3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buFont typeface="Arial"/>
              <a:buChar char="•"/>
              <a:tabLst>
                <a:tab pos="181451" algn="l"/>
              </a:tabLst>
            </a:pP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using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sz="2400" spc="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shell,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6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2137</Words>
  <Application>Microsoft Macintosh PowerPoint</Application>
  <PresentationFormat>On-screen Show (4:3)</PresentationFormat>
  <Paragraphs>394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HelveticaNeue-Light</vt:lpstr>
      <vt:lpstr>Menlo</vt:lpstr>
      <vt:lpstr>Times New Roman</vt:lpstr>
      <vt:lpstr>Office Theme</vt:lpstr>
      <vt:lpstr>Course Recap</vt:lpstr>
      <vt:lpstr>Overview for today’s lecture </vt:lpstr>
      <vt:lpstr>Overview for today’s lecture </vt:lpstr>
      <vt:lpstr>Change in Final Grade </vt:lpstr>
      <vt:lpstr>Change in Final Grade </vt:lpstr>
      <vt:lpstr>PowerPoint Presentation</vt:lpstr>
      <vt:lpstr>PowerPoint Presentation</vt:lpstr>
      <vt:lpstr>Overview for today’s lecture </vt:lpstr>
      <vt:lpstr>Shell</vt:lpstr>
      <vt:lpstr>PowerPoint Presentation</vt:lpstr>
      <vt:lpstr>Running programs</vt:lpstr>
      <vt:lpstr>Running programs</vt:lpstr>
      <vt:lpstr>The structure of a unix command</vt:lpstr>
      <vt:lpstr>But what happens if you need or want to install a program on the VACC?</vt:lpstr>
      <vt:lpstr>PowerPoint Presentation</vt:lpstr>
      <vt:lpstr>PowerPoint Presentation</vt:lpstr>
      <vt:lpstr>Overview for today’s lecture </vt:lpstr>
      <vt:lpstr>Application of bioinformatics </vt:lpstr>
      <vt:lpstr>Green Mountain Trail</vt:lpstr>
      <vt:lpstr>Green Mountain  Trail</vt:lpstr>
      <vt:lpstr>Green Mountain  Trail</vt:lpstr>
      <vt:lpstr>PowerPoint Presentation</vt:lpstr>
      <vt:lpstr>PowerPoint Presentation</vt:lpstr>
      <vt:lpstr>Blue Sky Trail</vt:lpstr>
      <vt:lpstr>The bioinformatic pipeline we will learn in class is: </vt:lpstr>
      <vt:lpstr>PowerPoint Presentation</vt:lpstr>
      <vt:lpstr>PowerPoint Presentation</vt:lpstr>
      <vt:lpstr>PowerPoint Presentation</vt:lpstr>
      <vt:lpstr>Black Diamond Trail</vt:lpstr>
      <vt:lpstr>The approach is different</vt:lpstr>
      <vt:lpstr>“I am interested in studying the difference in metabolic pathway regulation in macrophage versus dendritic cell activation.”    </vt:lpstr>
      <vt:lpstr>PowerPoint Presentation</vt:lpstr>
      <vt:lpstr>Overview for today’s lecture </vt:lpstr>
      <vt:lpstr>Downloading data from GEO: </vt:lpstr>
      <vt:lpstr>Submission of jobs </vt:lpstr>
      <vt:lpstr>Basic Steps to Job Submission:</vt:lpstr>
      <vt:lpstr>Basic Steps to Job Submission: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Downloading data from GEO: </vt:lpstr>
      <vt:lpstr>Scripts used to download SRR files from GEO: </vt:lpstr>
      <vt:lpstr>Look inside sra_fqdump.sh</vt:lpstr>
      <vt:lpstr>inner_script.sh</vt:lpstr>
      <vt:lpstr>To run script use sbatch command: </vt:lpstr>
      <vt:lpstr>Other important commands: </vt:lpstr>
      <vt:lpstr>PowerPoint Presentation</vt:lpstr>
      <vt:lpstr>These will be redirected to .out files </vt:lpstr>
      <vt:lpstr>PowerPoint Presentation</vt:lpstr>
      <vt:lpstr>Overview for today’s lecture </vt:lpstr>
      <vt:lpstr>Conda download </vt:lpstr>
      <vt:lpstr>PowerPoint Presentation</vt:lpstr>
      <vt:lpstr>Overview for today’s lecture </vt:lpstr>
      <vt:lpstr>Data life-cycle</vt:lpstr>
      <vt:lpstr>Data management planning</vt:lpstr>
      <vt:lpstr> Data types: Raw data</vt:lpstr>
      <vt:lpstr>PowerPoint Presentation</vt:lpstr>
      <vt:lpstr>PowerPoint Presentation</vt:lpstr>
      <vt:lpstr>Metadata</vt:lpstr>
      <vt:lpstr>Submitting HTS data to GEO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Recap</dc:title>
  <dc:creator>Princess Rodriguez Ramirez</dc:creator>
  <cp:lastModifiedBy>Princess Rodriguez Ramirez</cp:lastModifiedBy>
  <cp:revision>6</cp:revision>
  <dcterms:created xsi:type="dcterms:W3CDTF">2023-02-13T21:58:43Z</dcterms:created>
  <dcterms:modified xsi:type="dcterms:W3CDTF">2023-02-14T00:09:45Z</dcterms:modified>
</cp:coreProperties>
</file>